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71" r:id="rId4"/>
    <p:sldId id="272" r:id="rId5"/>
    <p:sldId id="274" r:id="rId6"/>
    <p:sldId id="275" r:id="rId7"/>
    <p:sldId id="279" r:id="rId8"/>
    <p:sldId id="280" r:id="rId9"/>
    <p:sldId id="266" r:id="rId10"/>
    <p:sldId id="267" r:id="rId11"/>
    <p:sldId id="258" r:id="rId12"/>
    <p:sldId id="265" r:id="rId13"/>
    <p:sldId id="269" r:id="rId14"/>
    <p:sldId id="277" r:id="rId1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ra Amelung" initials="CA" lastIdx="2" clrIdx="0">
    <p:extLst>
      <p:ext uri="{19B8F6BF-5375-455C-9EA6-DF929625EA0E}">
        <p15:presenceInfo xmlns:p15="http://schemas.microsoft.com/office/powerpoint/2012/main" userId="S::cira@danskhv.dk::712f5e38-f205-4ad2-a781-a365609d8f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C0769"/>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63" d="100"/>
          <a:sy n="63" d="100"/>
        </p:scale>
        <p:origin x="64" y="1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6/3/2021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726854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6/3/2021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974793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6/3/2021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267113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6/3/2021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21941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6/3/2021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096909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6/3/2021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078503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6/3/2021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802743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6/3/2021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933202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6/3/2021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962753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6/3/2021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151537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6/3/2021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9049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6/3/2021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‹nr.›</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51048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3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21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danskgalop.d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779F603-B669-4AD6-82F9-E09F7616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3E9D5A0-531F-4149-BB0C-5FB759B50DA4}"/>
              </a:ext>
            </a:extLst>
          </p:cNvPr>
          <p:cNvSpPr>
            <a:spLocks noGrp="1"/>
          </p:cNvSpPr>
          <p:nvPr>
            <p:ph type="ctrTitle"/>
          </p:nvPr>
        </p:nvSpPr>
        <p:spPr>
          <a:xfrm>
            <a:off x="1147660" y="1719742"/>
            <a:ext cx="6451185" cy="1020480"/>
          </a:xfrm>
        </p:spPr>
        <p:txBody>
          <a:bodyPr>
            <a:normAutofit fontScale="90000"/>
          </a:bodyPr>
          <a:lstStyle/>
          <a:p>
            <a:r>
              <a:rPr lang="da-DK" b="1"/>
              <a:t>DANSK GALOP</a:t>
            </a:r>
            <a:br>
              <a:rPr lang="da-DK" b="1"/>
            </a:br>
            <a:endParaRPr lang="da-DK" b="1" dirty="0"/>
          </a:p>
        </p:txBody>
      </p:sp>
      <p:sp>
        <p:nvSpPr>
          <p:cNvPr id="3" name="Undertitel 2">
            <a:extLst>
              <a:ext uri="{FF2B5EF4-FFF2-40B4-BE49-F238E27FC236}">
                <a16:creationId xmlns:a16="http://schemas.microsoft.com/office/drawing/2014/main" id="{095737D6-DFB6-4B48-A6AA-24B84C6F1ABE}"/>
              </a:ext>
            </a:extLst>
          </p:cNvPr>
          <p:cNvSpPr>
            <a:spLocks noGrp="1"/>
          </p:cNvSpPr>
          <p:nvPr>
            <p:ph type="subTitle" idx="1"/>
          </p:nvPr>
        </p:nvSpPr>
        <p:spPr>
          <a:xfrm>
            <a:off x="1332564" y="4655889"/>
            <a:ext cx="5534009" cy="1143000"/>
          </a:xfrm>
        </p:spPr>
        <p:txBody>
          <a:bodyPr>
            <a:normAutofit/>
          </a:bodyPr>
          <a:lstStyle/>
          <a:p>
            <a:pPr algn="ctr"/>
            <a:r>
              <a:rPr lang="da-DK" sz="3200" b="1"/>
              <a:t>GENERALFORSAMLING</a:t>
            </a:r>
            <a:endParaRPr lang="da-DK" sz="3200" b="1" dirty="0"/>
          </a:p>
        </p:txBody>
      </p:sp>
      <p:cxnSp>
        <p:nvCxnSpPr>
          <p:cNvPr id="19" name="Straight Connector 14">
            <a:extLst>
              <a:ext uri="{FF2B5EF4-FFF2-40B4-BE49-F238E27FC236}">
                <a16:creationId xmlns:a16="http://schemas.microsoft.com/office/drawing/2014/main" id="{7ABFD994-C2DC-4E7D-9411-C7FF7813E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7660" y="4485132"/>
            <a:ext cx="5486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 name="Billede 7">
            <a:extLst>
              <a:ext uri="{FF2B5EF4-FFF2-40B4-BE49-F238E27FC236}">
                <a16:creationId xmlns:a16="http://schemas.microsoft.com/office/drawing/2014/main" id="{33330612-1EAF-49DC-9F25-D9BE4BCFB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590" y="1974243"/>
            <a:ext cx="1923066" cy="2146453"/>
          </a:xfrm>
          <a:prstGeom prst="rect">
            <a:avLst/>
          </a:prstGeom>
        </p:spPr>
      </p:pic>
      <p:sp>
        <p:nvSpPr>
          <p:cNvPr id="20" name="Rectangle 16">
            <a:extLst>
              <a:ext uri="{FF2B5EF4-FFF2-40B4-BE49-F238E27FC236}">
                <a16:creationId xmlns:a16="http://schemas.microsoft.com/office/drawing/2014/main" id="{596FA172-921E-4C46-94E3-3FC0695A7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Billede 15">
            <a:extLst>
              <a:ext uri="{FF2B5EF4-FFF2-40B4-BE49-F238E27FC236}">
                <a16:creationId xmlns:a16="http://schemas.microsoft.com/office/drawing/2014/main" id="{52885401-6CF2-4025-B790-ED39B2533FF6}"/>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8199137" y="0"/>
            <a:ext cx="3603003" cy="6400800"/>
          </a:xfrm>
          <a:prstGeom prst="rect">
            <a:avLst/>
          </a:prstGeom>
          <a:solidFill>
            <a:schemeClr val="bg1"/>
          </a:solidFill>
        </p:spPr>
      </p:pic>
    </p:spTree>
    <p:extLst>
      <p:ext uri="{BB962C8B-B14F-4D97-AF65-F5344CB8AC3E}">
        <p14:creationId xmlns:p14="http://schemas.microsoft.com/office/powerpoint/2010/main" val="4078555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11">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13">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520631"/>
            <a:ext cx="0" cy="355820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Rectangle 15">
            <a:extLst>
              <a:ext uri="{FF2B5EF4-FFF2-40B4-BE49-F238E27FC236}">
                <a16:creationId xmlns:a16="http://schemas.microsoft.com/office/drawing/2014/main" id="{8D60EC1B-554F-47EF-839A-BAAD858F6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Billede 4">
            <a:extLst>
              <a:ext uri="{FF2B5EF4-FFF2-40B4-BE49-F238E27FC236}">
                <a16:creationId xmlns:a16="http://schemas.microsoft.com/office/drawing/2014/main" id="{5B3A45B9-EECF-4318-8C0D-D5557E93596F}"/>
              </a:ext>
            </a:extLst>
          </p:cNvPr>
          <p:cNvPicPr>
            <a:picLocks noChangeAspect="1"/>
          </p:cNvPicPr>
          <p:nvPr/>
        </p:nvPicPr>
        <p:blipFill>
          <a:blip r:embed="rId2"/>
          <a:stretch>
            <a:fillRect/>
          </a:stretch>
        </p:blipFill>
        <p:spPr>
          <a:xfrm>
            <a:off x="85781" y="920922"/>
            <a:ext cx="5858771" cy="4757625"/>
          </a:xfrm>
          <a:prstGeom prst="rect">
            <a:avLst/>
          </a:prstGeom>
        </p:spPr>
      </p:pic>
      <p:pic>
        <p:nvPicPr>
          <p:cNvPr id="7" name="Billede 6">
            <a:extLst>
              <a:ext uri="{FF2B5EF4-FFF2-40B4-BE49-F238E27FC236}">
                <a16:creationId xmlns:a16="http://schemas.microsoft.com/office/drawing/2014/main" id="{19E93CF7-8707-4A88-B09E-1E02A84B75DD}"/>
              </a:ext>
            </a:extLst>
          </p:cNvPr>
          <p:cNvPicPr>
            <a:picLocks noChangeAspect="1"/>
          </p:cNvPicPr>
          <p:nvPr/>
        </p:nvPicPr>
        <p:blipFill>
          <a:blip r:embed="rId3"/>
          <a:stretch>
            <a:fillRect/>
          </a:stretch>
        </p:blipFill>
        <p:spPr>
          <a:xfrm>
            <a:off x="6170110" y="866132"/>
            <a:ext cx="5679343" cy="5125736"/>
          </a:xfrm>
          <a:prstGeom prst="rect">
            <a:avLst/>
          </a:prstGeom>
        </p:spPr>
      </p:pic>
      <p:cxnSp>
        <p:nvCxnSpPr>
          <p:cNvPr id="19" name="Lige forbindelse 18">
            <a:extLst>
              <a:ext uri="{FF2B5EF4-FFF2-40B4-BE49-F238E27FC236}">
                <a16:creationId xmlns:a16="http://schemas.microsoft.com/office/drawing/2014/main" id="{C6526670-1452-4592-8737-57FA4A447532}"/>
              </a:ext>
            </a:extLst>
          </p:cNvPr>
          <p:cNvCxnSpPr>
            <a:cxnSpLocks/>
          </p:cNvCxnSpPr>
          <p:nvPr/>
        </p:nvCxnSpPr>
        <p:spPr>
          <a:xfrm>
            <a:off x="6058491" y="678371"/>
            <a:ext cx="0" cy="55012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kstfelt 28">
            <a:extLst>
              <a:ext uri="{FF2B5EF4-FFF2-40B4-BE49-F238E27FC236}">
                <a16:creationId xmlns:a16="http://schemas.microsoft.com/office/drawing/2014/main" id="{5CD81E8C-5403-49B8-8923-9049E73C27BA}"/>
              </a:ext>
            </a:extLst>
          </p:cNvPr>
          <p:cNvSpPr txBox="1"/>
          <p:nvPr/>
        </p:nvSpPr>
        <p:spPr>
          <a:xfrm>
            <a:off x="85781" y="81464"/>
            <a:ext cx="3974507" cy="400110"/>
          </a:xfrm>
          <a:prstGeom prst="rect">
            <a:avLst/>
          </a:prstGeom>
          <a:noFill/>
        </p:spPr>
        <p:txBody>
          <a:bodyPr wrap="square" rtlCol="0">
            <a:spAutoFit/>
          </a:bodyPr>
          <a:lstStyle/>
          <a:p>
            <a:r>
              <a:rPr lang="da-DK" sz="2000" b="1" u="sng" dirty="0"/>
              <a:t>BALANCE PR: 31. DECEMBER 2020</a:t>
            </a:r>
          </a:p>
        </p:txBody>
      </p:sp>
    </p:spTree>
    <p:extLst>
      <p:ext uri="{BB962C8B-B14F-4D97-AF65-F5344CB8AC3E}">
        <p14:creationId xmlns:p14="http://schemas.microsoft.com/office/powerpoint/2010/main" val="13474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E29A2034-D56F-4979-9C1F-934560223935}"/>
              </a:ext>
            </a:extLst>
          </p:cNvPr>
          <p:cNvSpPr>
            <a:spLocks noGrp="1"/>
          </p:cNvSpPr>
          <p:nvPr>
            <p:ph type="title"/>
          </p:nvPr>
        </p:nvSpPr>
        <p:spPr>
          <a:xfrm>
            <a:off x="982197" y="227121"/>
            <a:ext cx="10058400" cy="1450757"/>
          </a:xfrm>
        </p:spPr>
        <p:txBody>
          <a:bodyPr anchor="ctr">
            <a:normAutofit/>
          </a:bodyPr>
          <a:lstStyle/>
          <a:p>
            <a:pPr algn="ctr"/>
            <a:r>
              <a:rPr lang="da-DK" u="sng" dirty="0">
                <a:solidFill>
                  <a:srgbClr val="FFFFFF"/>
                </a:solidFill>
              </a:rPr>
              <a:t>Valg af bestyrelsesmedlemmer</a:t>
            </a:r>
          </a:p>
        </p:txBody>
      </p:sp>
      <p:sp>
        <p:nvSpPr>
          <p:cNvPr id="98" name="Rectangle 97">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Tabel 8">
            <a:extLst>
              <a:ext uri="{FF2B5EF4-FFF2-40B4-BE49-F238E27FC236}">
                <a16:creationId xmlns:a16="http://schemas.microsoft.com/office/drawing/2014/main" id="{031B5674-1EA2-4D67-91E0-DE009FE15FA5}"/>
              </a:ext>
            </a:extLst>
          </p:cNvPr>
          <p:cNvGraphicFramePr>
            <a:graphicFrameLocks noGrp="1"/>
          </p:cNvGraphicFramePr>
          <p:nvPr>
            <p:ph idx="1"/>
            <p:extLst>
              <p:ext uri="{D42A27DB-BD31-4B8C-83A1-F6EECF244321}">
                <p14:modId xmlns:p14="http://schemas.microsoft.com/office/powerpoint/2010/main" val="1375942817"/>
              </p:ext>
            </p:extLst>
          </p:nvPr>
        </p:nvGraphicFramePr>
        <p:xfrm>
          <a:off x="391555" y="2022901"/>
          <a:ext cx="11408855" cy="4232971"/>
        </p:xfrm>
        <a:graphic>
          <a:graphicData uri="http://schemas.openxmlformats.org/drawingml/2006/table">
            <a:tbl>
              <a:tblPr firstRow="1" bandRow="1">
                <a:tableStyleId>{5C22544A-7EE6-4342-B048-85BDC9FD1C3A}</a:tableStyleId>
              </a:tblPr>
              <a:tblGrid>
                <a:gridCol w="3723245">
                  <a:extLst>
                    <a:ext uri="{9D8B030D-6E8A-4147-A177-3AD203B41FA5}">
                      <a16:colId xmlns:a16="http://schemas.microsoft.com/office/drawing/2014/main" val="1824509138"/>
                    </a:ext>
                  </a:extLst>
                </a:gridCol>
                <a:gridCol w="3929865">
                  <a:extLst>
                    <a:ext uri="{9D8B030D-6E8A-4147-A177-3AD203B41FA5}">
                      <a16:colId xmlns:a16="http://schemas.microsoft.com/office/drawing/2014/main" val="697745721"/>
                    </a:ext>
                  </a:extLst>
                </a:gridCol>
                <a:gridCol w="3755745">
                  <a:extLst>
                    <a:ext uri="{9D8B030D-6E8A-4147-A177-3AD203B41FA5}">
                      <a16:colId xmlns:a16="http://schemas.microsoft.com/office/drawing/2014/main" val="2281888112"/>
                    </a:ext>
                  </a:extLst>
                </a:gridCol>
              </a:tblGrid>
              <a:tr h="1106674">
                <a:tc>
                  <a:txBody>
                    <a:bodyPr/>
                    <a:lstStyle/>
                    <a:p>
                      <a:pPr algn="ctr"/>
                      <a:endParaRPr lang="da-DK" dirty="0">
                        <a:solidFill>
                          <a:schemeClr val="tx1"/>
                        </a:solidFill>
                      </a:endParaRPr>
                    </a:p>
                    <a:p>
                      <a:pPr algn="ctr"/>
                      <a:r>
                        <a:rPr lang="da-DK" sz="2000" dirty="0">
                          <a:solidFill>
                            <a:schemeClr val="tx1"/>
                          </a:solidFill>
                        </a:rPr>
                        <a:t>OPDRÆTTERSEKTIONEN</a:t>
                      </a:r>
                    </a:p>
                    <a:p>
                      <a:pPr algn="ctr"/>
                      <a:r>
                        <a:rPr lang="da-DK" sz="2000" dirty="0">
                          <a:solidFill>
                            <a:schemeClr val="tx1"/>
                          </a:solidFill>
                        </a:rPr>
                        <a:t>Gruppe B</a:t>
                      </a:r>
                    </a:p>
                  </a:txBody>
                  <a:tcPr>
                    <a:solidFill>
                      <a:schemeClr val="tx2">
                        <a:lumMod val="60000"/>
                        <a:lumOff val="40000"/>
                      </a:schemeClr>
                    </a:solidFill>
                  </a:tcPr>
                </a:tc>
                <a:tc>
                  <a:txBody>
                    <a:bodyPr/>
                    <a:lstStyle/>
                    <a:p>
                      <a:pPr algn="ctr"/>
                      <a:endParaRPr lang="da-DK" dirty="0">
                        <a:solidFill>
                          <a:schemeClr val="tx1"/>
                        </a:solidFill>
                      </a:endParaRPr>
                    </a:p>
                    <a:p>
                      <a:pPr algn="ctr"/>
                      <a:r>
                        <a:rPr lang="da-DK" sz="2000" dirty="0">
                          <a:solidFill>
                            <a:schemeClr val="tx1"/>
                          </a:solidFill>
                        </a:rPr>
                        <a:t>HESTEEJERSEKTIONEN</a:t>
                      </a:r>
                    </a:p>
                    <a:p>
                      <a:pPr algn="ctr"/>
                      <a:r>
                        <a:rPr lang="da-DK" sz="2000" dirty="0">
                          <a:solidFill>
                            <a:schemeClr val="tx1"/>
                          </a:solidFill>
                        </a:rPr>
                        <a:t>Gruppe C</a:t>
                      </a:r>
                    </a:p>
                  </a:txBody>
                  <a:tcPr>
                    <a:solidFill>
                      <a:schemeClr val="tx2">
                        <a:lumMod val="60000"/>
                        <a:lumOff val="40000"/>
                      </a:schemeClr>
                    </a:solidFill>
                  </a:tcPr>
                </a:tc>
                <a:tc>
                  <a:txBody>
                    <a:bodyPr/>
                    <a:lstStyle/>
                    <a:p>
                      <a:pPr algn="ctr"/>
                      <a:endParaRPr lang="da-DK" dirty="0">
                        <a:solidFill>
                          <a:schemeClr val="tx1"/>
                        </a:solidFill>
                      </a:endParaRPr>
                    </a:p>
                    <a:p>
                      <a:pPr algn="ctr"/>
                      <a:r>
                        <a:rPr lang="da-DK" sz="2000" dirty="0">
                          <a:solidFill>
                            <a:schemeClr val="tx1"/>
                          </a:solidFill>
                        </a:rPr>
                        <a:t>JOCKEY CLUB – SEKTIONEN</a:t>
                      </a:r>
                    </a:p>
                    <a:p>
                      <a:pPr algn="ctr"/>
                      <a:r>
                        <a:rPr lang="da-DK" sz="2000" dirty="0">
                          <a:solidFill>
                            <a:schemeClr val="tx1"/>
                          </a:solidFill>
                        </a:rPr>
                        <a:t>Gruppe D</a:t>
                      </a:r>
                    </a:p>
                  </a:txBody>
                  <a:tcPr>
                    <a:solidFill>
                      <a:schemeClr val="tx2">
                        <a:lumMod val="60000"/>
                        <a:lumOff val="40000"/>
                      </a:schemeClr>
                    </a:solidFill>
                  </a:tcPr>
                </a:tc>
                <a:extLst>
                  <a:ext uri="{0D108BD9-81ED-4DB2-BD59-A6C34878D82A}">
                    <a16:rowId xmlns:a16="http://schemas.microsoft.com/office/drawing/2014/main" val="2519233333"/>
                  </a:ext>
                </a:extLst>
              </a:tr>
              <a:tr h="2451519">
                <a:tc>
                  <a:txBody>
                    <a:bodyPr/>
                    <a:lstStyle/>
                    <a:p>
                      <a:pPr algn="ctr"/>
                      <a:endParaRPr lang="da-DK" dirty="0"/>
                    </a:p>
                    <a:p>
                      <a:pPr algn="ctr"/>
                      <a:r>
                        <a:rPr lang="da-DK" dirty="0"/>
                        <a:t>Bestyrelsen foreslår nyvalg af:</a:t>
                      </a:r>
                    </a:p>
                    <a:p>
                      <a:pPr algn="ctr"/>
                      <a:endParaRPr lang="da-DK" dirty="0"/>
                    </a:p>
                    <a:p>
                      <a:pPr algn="ctr"/>
                      <a:r>
                        <a:rPr lang="da-DK" b="1" dirty="0"/>
                        <a:t>STINE JULØ</a:t>
                      </a:r>
                    </a:p>
                    <a:p>
                      <a:endParaRPr lang="da-DK" dirty="0"/>
                    </a:p>
                    <a:p>
                      <a:endParaRPr lang="da-DK" dirty="0"/>
                    </a:p>
                    <a:p>
                      <a:endParaRPr lang="da-DK" dirty="0"/>
                    </a:p>
                    <a:p>
                      <a:endParaRPr lang="da-DK" dirty="0"/>
                    </a:p>
                  </a:txBody>
                  <a:tcPr>
                    <a:solidFill>
                      <a:schemeClr val="accent2">
                        <a:lumMod val="40000"/>
                        <a:lumOff val="60000"/>
                      </a:schemeClr>
                    </a:solidFill>
                  </a:tcPr>
                </a:tc>
                <a:tc>
                  <a:txBody>
                    <a:bodyPr/>
                    <a:lstStyle/>
                    <a:p>
                      <a:pPr algn="ctr"/>
                      <a:endParaRPr lang="da-DK" dirty="0"/>
                    </a:p>
                    <a:p>
                      <a:pPr algn="ctr"/>
                      <a:r>
                        <a:rPr lang="da-DK" dirty="0"/>
                        <a:t>Bestyrelsen foreslår genvalg af:</a:t>
                      </a:r>
                    </a:p>
                    <a:p>
                      <a:pPr algn="ctr"/>
                      <a:endParaRPr lang="da-DK" dirty="0"/>
                    </a:p>
                    <a:p>
                      <a:pPr algn="ctr"/>
                      <a:r>
                        <a:rPr lang="da-DK" b="1" dirty="0"/>
                        <a:t>PETER LETH KELLER</a:t>
                      </a:r>
                    </a:p>
                    <a:p>
                      <a:pPr algn="ctr"/>
                      <a:endParaRPr lang="da-DK" dirty="0"/>
                    </a:p>
                    <a:p>
                      <a:pPr algn="ctr"/>
                      <a:r>
                        <a:rPr lang="da-DK" dirty="0"/>
                        <a:t>Endvidere opstiller:</a:t>
                      </a:r>
                    </a:p>
                    <a:p>
                      <a:pPr algn="ctr"/>
                      <a:endParaRPr lang="da-DK" dirty="0"/>
                    </a:p>
                    <a:p>
                      <a:pPr algn="ctr"/>
                      <a:r>
                        <a:rPr lang="da-DK" b="1" dirty="0"/>
                        <a:t>PIA LARSEN JENSEN</a:t>
                      </a:r>
                    </a:p>
                  </a:txBody>
                  <a:tcPr>
                    <a:solidFill>
                      <a:schemeClr val="accent2">
                        <a:lumMod val="40000"/>
                        <a:lumOff val="60000"/>
                      </a:schemeClr>
                    </a:solidFill>
                  </a:tcPr>
                </a:tc>
                <a:tc>
                  <a:txBody>
                    <a:bodyPr/>
                    <a:lstStyle/>
                    <a:p>
                      <a:pPr algn="ctr"/>
                      <a:endParaRPr lang="da-DK" dirty="0"/>
                    </a:p>
                    <a:p>
                      <a:pPr algn="ctr"/>
                      <a:r>
                        <a:rPr lang="da-DK" dirty="0"/>
                        <a:t>Bestyrelsen foreslår genvalg af:</a:t>
                      </a:r>
                    </a:p>
                    <a:p>
                      <a:pPr algn="ctr"/>
                      <a:endParaRPr lang="da-DK" dirty="0"/>
                    </a:p>
                    <a:p>
                      <a:pPr algn="ctr"/>
                      <a:r>
                        <a:rPr lang="da-DK" b="1" dirty="0"/>
                        <a:t>PETER ROLIN</a:t>
                      </a:r>
                    </a:p>
                  </a:txBody>
                  <a:tcPr>
                    <a:solidFill>
                      <a:schemeClr val="accent2">
                        <a:lumMod val="40000"/>
                        <a:lumOff val="60000"/>
                      </a:schemeClr>
                    </a:solidFill>
                  </a:tcPr>
                </a:tc>
                <a:extLst>
                  <a:ext uri="{0D108BD9-81ED-4DB2-BD59-A6C34878D82A}">
                    <a16:rowId xmlns:a16="http://schemas.microsoft.com/office/drawing/2014/main" val="857291810"/>
                  </a:ext>
                </a:extLst>
              </a:tr>
              <a:tr h="674778">
                <a:tc>
                  <a:txBody>
                    <a:bodyPr/>
                    <a:lstStyle/>
                    <a:p>
                      <a:endParaRPr lang="da-DK" dirty="0"/>
                    </a:p>
                  </a:txBody>
                  <a:tcPr>
                    <a:solidFill>
                      <a:schemeClr val="bg1"/>
                    </a:solidFill>
                  </a:tcPr>
                </a:tc>
                <a:tc>
                  <a:txBody>
                    <a:bodyPr/>
                    <a:lstStyle/>
                    <a:p>
                      <a:endParaRPr lang="da-DK" dirty="0"/>
                    </a:p>
                  </a:txBody>
                  <a:tcPr>
                    <a:solidFill>
                      <a:schemeClr val="bg1"/>
                    </a:solidFill>
                  </a:tcPr>
                </a:tc>
                <a:tc>
                  <a:txBody>
                    <a:bodyPr/>
                    <a:lstStyle/>
                    <a:p>
                      <a:endParaRPr lang="da-DK" dirty="0"/>
                    </a:p>
                  </a:txBody>
                  <a:tcPr>
                    <a:solidFill>
                      <a:schemeClr val="bg1"/>
                    </a:solidFill>
                  </a:tcPr>
                </a:tc>
                <a:extLst>
                  <a:ext uri="{0D108BD9-81ED-4DB2-BD59-A6C34878D82A}">
                    <a16:rowId xmlns:a16="http://schemas.microsoft.com/office/drawing/2014/main" val="3051647379"/>
                  </a:ext>
                </a:extLst>
              </a:tr>
            </a:tbl>
          </a:graphicData>
        </a:graphic>
      </p:graphicFrame>
      <p:pic>
        <p:nvPicPr>
          <p:cNvPr id="35" name="Billede 34">
            <a:extLst>
              <a:ext uri="{FF2B5EF4-FFF2-40B4-BE49-F238E27FC236}">
                <a16:creationId xmlns:a16="http://schemas.microsoft.com/office/drawing/2014/main" id="{38462A1E-772D-44E2-8299-F976C1054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7042" y="5783115"/>
            <a:ext cx="442671" cy="494092"/>
          </a:xfrm>
          <a:prstGeom prst="rect">
            <a:avLst/>
          </a:prstGeom>
        </p:spPr>
      </p:pic>
      <p:pic>
        <p:nvPicPr>
          <p:cNvPr id="36" name="Billede 35">
            <a:extLst>
              <a:ext uri="{FF2B5EF4-FFF2-40B4-BE49-F238E27FC236}">
                <a16:creationId xmlns:a16="http://schemas.microsoft.com/office/drawing/2014/main" id="{6A8D89EF-E7F0-4F37-AC83-64E9FAA8C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114" y="5778218"/>
            <a:ext cx="427943" cy="477654"/>
          </a:xfrm>
          <a:prstGeom prst="rect">
            <a:avLst/>
          </a:prstGeom>
        </p:spPr>
      </p:pic>
      <p:pic>
        <p:nvPicPr>
          <p:cNvPr id="39" name="Billede 38">
            <a:extLst>
              <a:ext uri="{FF2B5EF4-FFF2-40B4-BE49-F238E27FC236}">
                <a16:creationId xmlns:a16="http://schemas.microsoft.com/office/drawing/2014/main" id="{CCA2A935-CF08-4586-B58F-BDC1B701B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1698" y="5761780"/>
            <a:ext cx="442671" cy="494092"/>
          </a:xfrm>
          <a:prstGeom prst="rect">
            <a:avLst/>
          </a:prstGeom>
        </p:spPr>
      </p:pic>
    </p:spTree>
    <p:extLst>
      <p:ext uri="{BB962C8B-B14F-4D97-AF65-F5344CB8AC3E}">
        <p14:creationId xmlns:p14="http://schemas.microsoft.com/office/powerpoint/2010/main" val="937759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52EC775-8411-4882-99D6-6168CACB1455}"/>
              </a:ext>
            </a:extLst>
          </p:cNvPr>
          <p:cNvSpPr>
            <a:spLocks noGrp="1"/>
          </p:cNvSpPr>
          <p:nvPr>
            <p:ph type="title"/>
          </p:nvPr>
        </p:nvSpPr>
        <p:spPr>
          <a:xfrm>
            <a:off x="643468" y="643467"/>
            <a:ext cx="3073550" cy="5126203"/>
          </a:xfrm>
        </p:spPr>
        <p:txBody>
          <a:bodyPr anchor="ctr">
            <a:normAutofit/>
          </a:bodyPr>
          <a:lstStyle/>
          <a:p>
            <a:pPr algn="r"/>
            <a:endParaRPr lang="da-DK" dirty="0"/>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B406DA37-46E7-4901-A0D1-C6D8BD190A84}"/>
              </a:ext>
            </a:extLst>
          </p:cNvPr>
          <p:cNvSpPr>
            <a:spLocks noGrp="1"/>
          </p:cNvSpPr>
          <p:nvPr>
            <p:ph idx="1"/>
          </p:nvPr>
        </p:nvSpPr>
        <p:spPr>
          <a:xfrm>
            <a:off x="5237341" y="3081914"/>
            <a:ext cx="6179778" cy="2630126"/>
          </a:xfrm>
          <a:ln w="25400">
            <a:solidFill>
              <a:schemeClr val="tx1"/>
            </a:solidFill>
          </a:ln>
          <a:effectLst>
            <a:outerShdw blurRad="76200" dir="13500000" sy="23000" kx="1200000" algn="br" rotWithShape="0">
              <a:prstClr val="black">
                <a:alpha val="20000"/>
              </a:prstClr>
            </a:outerShdw>
          </a:effectLst>
        </p:spPr>
        <p:txBody>
          <a:bodyPr anchor="ctr">
            <a:normAutofit/>
          </a:bodyPr>
          <a:lstStyle/>
          <a:p>
            <a:pPr algn="ctr"/>
            <a:r>
              <a:rPr lang="da-DK" sz="2800" u="sng" dirty="0"/>
              <a:t>Fastsættelse af kontingent:</a:t>
            </a:r>
          </a:p>
          <a:p>
            <a:pPr algn="ctr"/>
            <a:r>
              <a:rPr lang="da-DK" sz="2000" dirty="0"/>
              <a:t>Bestyrelsen foreslår uændret kontingent for 2022</a:t>
            </a:r>
          </a:p>
          <a:p>
            <a:pPr algn="ctr"/>
            <a:r>
              <a:rPr lang="da-DK" sz="2000" dirty="0"/>
              <a:t>Enkeltmedlemmer = 600 kr./Parmedlemmer = 900 kr.</a:t>
            </a:r>
          </a:p>
          <a:p>
            <a:endParaRPr lang="da-DK" dirty="0"/>
          </a:p>
        </p:txBody>
      </p:sp>
      <p:sp>
        <p:nvSpPr>
          <p:cNvPr id="12" name="Rectangle 11">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Pladsholder til indhold 2">
            <a:extLst>
              <a:ext uri="{FF2B5EF4-FFF2-40B4-BE49-F238E27FC236}">
                <a16:creationId xmlns:a16="http://schemas.microsoft.com/office/drawing/2014/main" id="{49ACF303-ABC7-44C8-82D2-C66007A7D798}"/>
              </a:ext>
            </a:extLst>
          </p:cNvPr>
          <p:cNvSpPr txBox="1">
            <a:spLocks/>
          </p:cNvSpPr>
          <p:nvPr/>
        </p:nvSpPr>
        <p:spPr>
          <a:xfrm>
            <a:off x="5512424" y="384205"/>
            <a:ext cx="5488969" cy="2008949"/>
          </a:xfrm>
          <a:prstGeom prst="rect">
            <a:avLst/>
          </a:prstGeom>
          <a:ln w="25400">
            <a:solidFill>
              <a:schemeClr val="tx1"/>
            </a:solidFill>
          </a:ln>
          <a:effectLst>
            <a:outerShdw blurRad="76200" dir="13500000" sy="23000" kx="1200000" algn="br" rotWithShape="0">
              <a:prstClr val="black">
                <a:alpha val="20000"/>
              </a:prstClr>
            </a:outerShdw>
          </a:effectLst>
        </p:spPr>
        <p:txBody>
          <a:bodyPr vert="horz" lIns="0" tIns="45720" rIns="0" bIns="45720" rtlCol="0" anchor="ct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3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21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da-DK" sz="2800" u="sng" dirty="0"/>
              <a:t>Valg af statsautoriseret revisor:</a:t>
            </a:r>
          </a:p>
          <a:p>
            <a:pPr algn="ctr"/>
            <a:r>
              <a:rPr lang="da-DK" sz="2000" dirty="0"/>
              <a:t>Bestyrelsen foreslår genvalg af </a:t>
            </a:r>
            <a:r>
              <a:rPr lang="da-DK" sz="2000" b="1" dirty="0"/>
              <a:t>BEIERHOLM</a:t>
            </a:r>
          </a:p>
        </p:txBody>
      </p:sp>
      <p:pic>
        <p:nvPicPr>
          <p:cNvPr id="11" name="Pladsholder til indhold 17">
            <a:extLst>
              <a:ext uri="{FF2B5EF4-FFF2-40B4-BE49-F238E27FC236}">
                <a16:creationId xmlns:a16="http://schemas.microsoft.com/office/drawing/2014/main" id="{2D5EB25D-8C0B-445D-9E12-990669B19395}"/>
              </a:ext>
            </a:extLst>
          </p:cNvPr>
          <p:cNvPicPr>
            <a:picLocks noChangeAspect="1"/>
          </p:cNvPicPr>
          <p:nvPr/>
        </p:nvPicPr>
        <p:blipFill rotWithShape="1">
          <a:blip r:embed="rId2">
            <a:extLst>
              <a:ext uri="{28A0092B-C50C-407E-A947-70E740481C1C}">
                <a14:useLocalDpi xmlns:a14="http://schemas.microsoft.com/office/drawing/2010/main" val="0"/>
              </a:ext>
            </a:extLst>
          </a:blip>
          <a:srcRect r="-2" b="424"/>
          <a:stretch/>
        </p:blipFill>
        <p:spPr>
          <a:xfrm>
            <a:off x="106627" y="101634"/>
            <a:ext cx="4147232" cy="6209867"/>
          </a:xfrm>
          <a:prstGeom prst="rect">
            <a:avLst/>
          </a:prstGeom>
          <a:ln>
            <a:noFill/>
          </a:ln>
          <a:effectLst>
            <a:softEdge rad="112500"/>
          </a:effectLst>
        </p:spPr>
      </p:pic>
    </p:spTree>
    <p:extLst>
      <p:ext uri="{BB962C8B-B14F-4D97-AF65-F5344CB8AC3E}">
        <p14:creationId xmlns:p14="http://schemas.microsoft.com/office/powerpoint/2010/main" val="1846762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5" name="Rectangle 44">
            <a:extLst>
              <a:ext uri="{FF2B5EF4-FFF2-40B4-BE49-F238E27FC236}">
                <a16:creationId xmlns:a16="http://schemas.microsoft.com/office/drawing/2014/main" id="{652BD35A-BC99-4831-A358-06E2CEB96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ladsholder til indhold 3">
            <a:extLst>
              <a:ext uri="{FF2B5EF4-FFF2-40B4-BE49-F238E27FC236}">
                <a16:creationId xmlns:a16="http://schemas.microsoft.com/office/drawing/2014/main" id="{FD319701-1391-4E36-B2C6-52907BE6E6AC}"/>
              </a:ext>
            </a:extLst>
          </p:cNvPr>
          <p:cNvPicPr>
            <a:picLocks noGrp="1" noChangeAspect="1"/>
          </p:cNvPicPr>
          <p:nvPr>
            <p:ph idx="1"/>
          </p:nvPr>
        </p:nvPicPr>
        <p:blipFill rotWithShape="1">
          <a:blip r:embed="rId2">
            <a:alphaModFix amt="25000"/>
            <a:extLst>
              <a:ext uri="{BEBA8EAE-BF5A-486C-A8C5-ECC9F3942E4B}">
                <a14:imgProps xmlns:a14="http://schemas.microsoft.com/office/drawing/2010/main">
                  <a14:imgLayer r:embed="rId3">
                    <a14:imgEffect>
                      <a14:saturation sat="134000"/>
                    </a14:imgEffect>
                  </a14:imgLayer>
                </a14:imgProps>
              </a:ext>
            </a:extLst>
          </a:blip>
          <a:srcRect t="2016" b="12757"/>
          <a:stretch/>
        </p:blipFill>
        <p:spPr>
          <a:xfrm rot="10800000" flipV="1">
            <a:off x="138545" y="77941"/>
            <a:ext cx="11914907" cy="6702115"/>
          </a:xfrm>
          <a:prstGeom prst="rect">
            <a:avLst/>
          </a:prstGeom>
          <a:solidFill>
            <a:schemeClr val="bg1"/>
          </a:solidFill>
        </p:spPr>
      </p:pic>
      <p:graphicFrame>
        <p:nvGraphicFramePr>
          <p:cNvPr id="28" name="Tabel 11">
            <a:extLst>
              <a:ext uri="{FF2B5EF4-FFF2-40B4-BE49-F238E27FC236}">
                <a16:creationId xmlns:a16="http://schemas.microsoft.com/office/drawing/2014/main" id="{50C3917D-CEC2-4DB7-96DB-D963CED58D0C}"/>
              </a:ext>
            </a:extLst>
          </p:cNvPr>
          <p:cNvGraphicFramePr>
            <a:graphicFrameLocks/>
          </p:cNvGraphicFramePr>
          <p:nvPr>
            <p:extLst>
              <p:ext uri="{D42A27DB-BD31-4B8C-83A1-F6EECF244321}">
                <p14:modId xmlns:p14="http://schemas.microsoft.com/office/powerpoint/2010/main" val="1341771564"/>
              </p:ext>
            </p:extLst>
          </p:nvPr>
        </p:nvGraphicFramePr>
        <p:xfrm>
          <a:off x="138547" y="148856"/>
          <a:ext cx="11781095" cy="6363910"/>
        </p:xfrm>
        <a:graphic>
          <a:graphicData uri="http://schemas.openxmlformats.org/drawingml/2006/table">
            <a:tbl>
              <a:tblPr firstRow="1" bandRow="1">
                <a:tableStyleId>{5C22544A-7EE6-4342-B048-85BDC9FD1C3A}</a:tableStyleId>
              </a:tblPr>
              <a:tblGrid>
                <a:gridCol w="2356219">
                  <a:extLst>
                    <a:ext uri="{9D8B030D-6E8A-4147-A177-3AD203B41FA5}">
                      <a16:colId xmlns:a16="http://schemas.microsoft.com/office/drawing/2014/main" val="3532642517"/>
                    </a:ext>
                  </a:extLst>
                </a:gridCol>
                <a:gridCol w="2342021">
                  <a:extLst>
                    <a:ext uri="{9D8B030D-6E8A-4147-A177-3AD203B41FA5}">
                      <a16:colId xmlns:a16="http://schemas.microsoft.com/office/drawing/2014/main" val="3905774022"/>
                    </a:ext>
                  </a:extLst>
                </a:gridCol>
                <a:gridCol w="2370417">
                  <a:extLst>
                    <a:ext uri="{9D8B030D-6E8A-4147-A177-3AD203B41FA5}">
                      <a16:colId xmlns:a16="http://schemas.microsoft.com/office/drawing/2014/main" val="2538776405"/>
                    </a:ext>
                  </a:extLst>
                </a:gridCol>
                <a:gridCol w="2356219">
                  <a:extLst>
                    <a:ext uri="{9D8B030D-6E8A-4147-A177-3AD203B41FA5}">
                      <a16:colId xmlns:a16="http://schemas.microsoft.com/office/drawing/2014/main" val="1392085212"/>
                    </a:ext>
                  </a:extLst>
                </a:gridCol>
                <a:gridCol w="2356219">
                  <a:extLst>
                    <a:ext uri="{9D8B030D-6E8A-4147-A177-3AD203B41FA5}">
                      <a16:colId xmlns:a16="http://schemas.microsoft.com/office/drawing/2014/main" val="2813083186"/>
                    </a:ext>
                  </a:extLst>
                </a:gridCol>
              </a:tblGrid>
              <a:tr h="480271">
                <a:tc>
                  <a:txBody>
                    <a:bodyPr/>
                    <a:lstStyle/>
                    <a:p>
                      <a:pPr algn="ctr"/>
                      <a:r>
                        <a:rPr lang="da-DK" sz="2000" u="sng" dirty="0">
                          <a:solidFill>
                            <a:schemeClr val="tx1"/>
                          </a:solidFill>
                        </a:rPr>
                        <a:t>FORSLAG 1</a:t>
                      </a:r>
                    </a:p>
                  </a:txBody>
                  <a:tcPr>
                    <a:noFill/>
                  </a:tcPr>
                </a:tc>
                <a:tc>
                  <a:txBody>
                    <a:bodyPr/>
                    <a:lstStyle/>
                    <a:p>
                      <a:pPr algn="ctr"/>
                      <a:r>
                        <a:rPr lang="da-DK" sz="2000" i="0" u="sng" dirty="0">
                          <a:solidFill>
                            <a:schemeClr val="tx1"/>
                          </a:solidFill>
                        </a:rPr>
                        <a:t>FORSLAG 2</a:t>
                      </a:r>
                    </a:p>
                  </a:txBody>
                  <a:tcPr>
                    <a:noFill/>
                  </a:tcPr>
                </a:tc>
                <a:tc>
                  <a:txBody>
                    <a:bodyPr/>
                    <a:lstStyle/>
                    <a:p>
                      <a:pPr marL="0" algn="ctr" defTabSz="914400" rtl="0" eaLnBrk="1" latinLnBrk="0" hangingPunct="1"/>
                      <a:r>
                        <a:rPr lang="da-DK" sz="2000" b="1" i="0" u="sng" kern="1200" dirty="0">
                          <a:solidFill>
                            <a:schemeClr val="tx1"/>
                          </a:solidFill>
                          <a:latin typeface="+mn-lt"/>
                          <a:ea typeface="+mn-ea"/>
                          <a:cs typeface="+mn-cs"/>
                        </a:rPr>
                        <a:t>FORSLAG 3</a:t>
                      </a:r>
                    </a:p>
                  </a:txBody>
                  <a:tcPr>
                    <a:noFill/>
                  </a:tcPr>
                </a:tc>
                <a:tc>
                  <a:txBody>
                    <a:bodyPr/>
                    <a:lstStyle/>
                    <a:p>
                      <a:pPr algn="ctr"/>
                      <a:r>
                        <a:rPr lang="da-DK" sz="2000" u="sng" dirty="0">
                          <a:solidFill>
                            <a:schemeClr val="tx1"/>
                          </a:solidFill>
                        </a:rPr>
                        <a:t>FORSLAG 4</a:t>
                      </a:r>
                    </a:p>
                  </a:txBody>
                  <a:tcPr>
                    <a:noFill/>
                  </a:tcPr>
                </a:tc>
                <a:tc>
                  <a:txBody>
                    <a:bodyPr/>
                    <a:lstStyle/>
                    <a:p>
                      <a:pPr algn="ctr"/>
                      <a:r>
                        <a:rPr lang="da-DK" sz="2000" u="sng" dirty="0">
                          <a:solidFill>
                            <a:schemeClr val="tx1"/>
                          </a:solidFill>
                        </a:rPr>
                        <a:t>FORSLAG 5</a:t>
                      </a:r>
                    </a:p>
                  </a:txBody>
                  <a:tcPr>
                    <a:noFill/>
                  </a:tcPr>
                </a:tc>
                <a:extLst>
                  <a:ext uri="{0D108BD9-81ED-4DB2-BD59-A6C34878D82A}">
                    <a16:rowId xmlns:a16="http://schemas.microsoft.com/office/drawing/2014/main" val="2033699294"/>
                  </a:ext>
                </a:extLst>
              </a:tr>
              <a:tr h="5883639">
                <a:tc>
                  <a:txBody>
                    <a:bodyPr/>
                    <a:lstStyle/>
                    <a:p>
                      <a:pPr algn="ctr"/>
                      <a:r>
                        <a:rPr lang="da-DK" sz="1300" i="1" kern="1200" dirty="0">
                          <a:solidFill>
                            <a:schemeClr val="dk1"/>
                          </a:solidFill>
                          <a:effectLst/>
                          <a:latin typeface="+mn-lt"/>
                          <a:ea typeface="+mn-ea"/>
                          <a:cs typeface="+mn-cs"/>
                        </a:rPr>
                        <a:t>”Formanden for bestyrelsen kan kun vælges af medlemmerne og ikke som nu, hvor bestyrelsen vælger, og en formand kan kun være på posten i max 4 år.</a:t>
                      </a:r>
                      <a:endParaRPr lang="da-DK" sz="1300" kern="1200" dirty="0">
                        <a:solidFill>
                          <a:schemeClr val="dk1"/>
                        </a:solidFill>
                        <a:effectLst/>
                        <a:latin typeface="+mn-lt"/>
                        <a:ea typeface="+mn-ea"/>
                        <a:cs typeface="+mn-cs"/>
                      </a:endParaRPr>
                    </a:p>
                    <a:p>
                      <a:pPr algn="ctr"/>
                      <a:r>
                        <a:rPr lang="da-DK" sz="1300" i="1" kern="1200" dirty="0">
                          <a:solidFill>
                            <a:schemeClr val="dk1"/>
                          </a:solidFill>
                          <a:effectLst/>
                          <a:latin typeface="+mn-lt"/>
                          <a:ea typeface="+mn-ea"/>
                          <a:cs typeface="+mn-cs"/>
                        </a:rPr>
                        <a:t>Begrundelse: Hensigten er at få et nuanceret syn på sporten i dag og undgå interessekonflikter pga. familiære relationer samt forretningsmæssige. I dag minder bestyrelsen om en loge”</a:t>
                      </a:r>
                      <a:endParaRPr lang="da-DK" sz="1300" dirty="0"/>
                    </a:p>
                  </a:txBody>
                  <a:tcPr>
                    <a:noFill/>
                  </a:tcPr>
                </a:tc>
                <a:tc>
                  <a:txBody>
                    <a:bodyPr/>
                    <a:lstStyle/>
                    <a:p>
                      <a:pPr algn="ctr"/>
                      <a:r>
                        <a:rPr lang="da-DK" sz="1300" i="1" kern="1200" dirty="0">
                          <a:solidFill>
                            <a:schemeClr val="dk1"/>
                          </a:solidFill>
                          <a:effectLst/>
                          <a:latin typeface="+mn-lt"/>
                          <a:ea typeface="+mn-ea"/>
                          <a:cs typeface="+mn-cs"/>
                        </a:rPr>
                        <a:t>Hvis en hest bliver udtaget til dopingkontrol og A prøven er positiv, så skal træneren, der er ansvarlig, have en karantæne indtil resultatet af B-prøven foreligger. Er denne også positiv udløses automatisk en forlænget karantæne indtil C-prøven foreligger.</a:t>
                      </a:r>
                      <a:endParaRPr lang="da-DK" sz="1300" kern="1200" dirty="0">
                        <a:solidFill>
                          <a:schemeClr val="dk1"/>
                        </a:solidFill>
                        <a:effectLst/>
                        <a:latin typeface="+mn-lt"/>
                        <a:ea typeface="+mn-ea"/>
                        <a:cs typeface="+mn-cs"/>
                      </a:endParaRPr>
                    </a:p>
                    <a:p>
                      <a:pPr algn="ctr"/>
                      <a:r>
                        <a:rPr lang="da-DK" sz="1300" i="1" kern="1200" dirty="0">
                          <a:solidFill>
                            <a:schemeClr val="dk1"/>
                          </a:solidFill>
                          <a:effectLst/>
                          <a:latin typeface="+mn-lt"/>
                          <a:ea typeface="+mn-ea"/>
                          <a:cs typeface="+mn-cs"/>
                        </a:rPr>
                        <a:t>Formål: En ren sport er det alle aktive ønsker, og det formoder jeg også gælder Dansk Galop, selvom sagen i 2020 var en farce.</a:t>
                      </a:r>
                      <a:endParaRPr lang="da-DK" sz="1300" kern="1200" dirty="0">
                        <a:solidFill>
                          <a:schemeClr val="dk1"/>
                        </a:solidFill>
                        <a:effectLst/>
                        <a:latin typeface="+mn-lt"/>
                        <a:ea typeface="+mn-ea"/>
                        <a:cs typeface="+mn-cs"/>
                      </a:endParaRPr>
                    </a:p>
                    <a:p>
                      <a:pPr algn="ctr"/>
                      <a:r>
                        <a:rPr lang="da-DK" sz="1300" i="1" kern="1200" dirty="0">
                          <a:solidFill>
                            <a:schemeClr val="dk1"/>
                          </a:solidFill>
                          <a:effectLst/>
                          <a:latin typeface="+mn-lt"/>
                          <a:ea typeface="+mn-ea"/>
                          <a:cs typeface="+mn-cs"/>
                        </a:rPr>
                        <a:t>En karantæne hvor træneren ikke kan melde og starterklære gør at man vil være mere på vagt idet at hesteejere jo så vil flytte hvis ens heste ikke kan starte. Endvidere vil det resultere i hurtigere behandling af prøverne.</a:t>
                      </a:r>
                      <a:endParaRPr lang="da-DK" sz="1300" kern="1200" dirty="0">
                        <a:solidFill>
                          <a:schemeClr val="dk1"/>
                        </a:solidFill>
                        <a:effectLst/>
                        <a:latin typeface="+mn-lt"/>
                        <a:ea typeface="+mn-ea"/>
                        <a:cs typeface="+mn-cs"/>
                      </a:endParaRPr>
                    </a:p>
                    <a:p>
                      <a:pPr algn="ctr"/>
                      <a:r>
                        <a:rPr lang="da-DK" sz="1300" i="1" kern="1200" dirty="0">
                          <a:solidFill>
                            <a:schemeClr val="dk1"/>
                          </a:solidFill>
                          <a:effectLst/>
                          <a:latin typeface="+mn-lt"/>
                          <a:ea typeface="+mn-ea"/>
                          <a:cs typeface="+mn-cs"/>
                        </a:rPr>
                        <a:t>Jeg går ud fra at Dansk Galop til enhver tid vil efterleve grundlaget for tilskud til sporten som man har indgået igennem Trav og Galopunionen, og hvor man har lovet at bekæmpe enhver form for doping</a:t>
                      </a:r>
                      <a:endParaRPr lang="da-DK" sz="1300" dirty="0"/>
                    </a:p>
                  </a:txBody>
                  <a:tcPr>
                    <a:noFill/>
                  </a:tcPr>
                </a:tc>
                <a:tc>
                  <a:txBody>
                    <a:bodyPr/>
                    <a:lstStyle/>
                    <a:p>
                      <a:pPr algn="ctr"/>
                      <a:r>
                        <a:rPr lang="da-DK" sz="1300" i="1" kern="1200" dirty="0">
                          <a:solidFill>
                            <a:schemeClr val="dk1"/>
                          </a:solidFill>
                          <a:effectLst/>
                          <a:latin typeface="+mn-lt"/>
                          <a:ea typeface="+mn-ea"/>
                          <a:cs typeface="+mn-cs"/>
                        </a:rPr>
                        <a:t>”Udenlandske trænere der er dømt for doping i deres hjemland (trænerens oprindelige base) skal ikke kunne starte eller drive trænervirksomhed i Danmark.</a:t>
                      </a:r>
                      <a:endParaRPr lang="da-DK" sz="1300" kern="1200" dirty="0">
                        <a:solidFill>
                          <a:schemeClr val="dk1"/>
                        </a:solidFill>
                        <a:effectLst/>
                        <a:latin typeface="+mn-lt"/>
                        <a:ea typeface="+mn-ea"/>
                        <a:cs typeface="+mn-cs"/>
                      </a:endParaRPr>
                    </a:p>
                    <a:p>
                      <a:pPr algn="ctr"/>
                      <a:r>
                        <a:rPr lang="da-DK" sz="1300" i="1" kern="1200" dirty="0">
                          <a:solidFill>
                            <a:schemeClr val="dk1"/>
                          </a:solidFill>
                          <a:effectLst/>
                          <a:latin typeface="+mn-lt"/>
                          <a:ea typeface="+mn-ea"/>
                          <a:cs typeface="+mn-cs"/>
                        </a:rPr>
                        <a:t>Årsag: Norge har for vane at have behandlingstider på op til 9 måneder således at mange afgørelser typisk ligger efter sæsonafslutningen. Træneren får så typisk rabat på forseelsen pga. den lange sagsbehandlingstid”</a:t>
                      </a:r>
                      <a:endParaRPr lang="da-DK" sz="1300" dirty="0"/>
                    </a:p>
                  </a:txBody>
                  <a:tcPr>
                    <a:noFill/>
                  </a:tcPr>
                </a:tc>
                <a:tc>
                  <a:txBody>
                    <a:bodyPr/>
                    <a:lstStyle/>
                    <a:p>
                      <a:pPr algn="ctr"/>
                      <a:r>
                        <a:rPr lang="da-DK" sz="1300" i="1" kern="1200" dirty="0">
                          <a:solidFill>
                            <a:schemeClr val="dk1"/>
                          </a:solidFill>
                          <a:effectLst/>
                          <a:latin typeface="+mn-lt"/>
                          <a:ea typeface="+mn-ea"/>
                          <a:cs typeface="+mn-cs"/>
                        </a:rPr>
                        <a:t>”Dyrlæger der har været involveret i dopingsager i Danmark eller givet behandling der udløser karenstid, og ikke har meddelt dette skriftligt til træner samt ejer, skal ikke længere benytte sig af Sportens faktureringssystem, ligesom en meddelelse fremlyses i Dansk Væddeløbskalender”</a:t>
                      </a:r>
                      <a:endParaRPr lang="da-DK" sz="1300" dirty="0"/>
                    </a:p>
                  </a:txBody>
                  <a:tcPr>
                    <a:noFill/>
                  </a:tcPr>
                </a:tc>
                <a:tc>
                  <a:txBody>
                    <a:bodyPr/>
                    <a:lstStyle/>
                    <a:p>
                      <a:pPr algn="ctr"/>
                      <a:r>
                        <a:rPr lang="da-DK" sz="1300" i="1" kern="1200" dirty="0">
                          <a:solidFill>
                            <a:schemeClr val="dk1"/>
                          </a:solidFill>
                          <a:effectLst/>
                          <a:latin typeface="+mn-lt"/>
                          <a:ea typeface="+mn-ea"/>
                          <a:cs typeface="+mn-cs"/>
                        </a:rPr>
                        <a:t>”§ 133 i Dansk Væddeløbsreglement lyder således: ”Forsøg på brud af reglerne i kapitel 18 sidestilles med fuldbyrdet handling. Medvirken til brud på reglerne sidestilles med fuldbyrdet handling med mindre, at der foreligger særlige grunde.”</a:t>
                      </a:r>
                      <a:endParaRPr lang="da-DK" sz="1300" kern="1200" dirty="0">
                        <a:solidFill>
                          <a:schemeClr val="dk1"/>
                        </a:solidFill>
                        <a:effectLst/>
                        <a:latin typeface="+mn-lt"/>
                        <a:ea typeface="+mn-ea"/>
                        <a:cs typeface="+mn-cs"/>
                      </a:endParaRPr>
                    </a:p>
                    <a:p>
                      <a:pPr algn="ctr"/>
                      <a:r>
                        <a:rPr lang="da-DK" sz="1300" i="1" kern="1200" dirty="0">
                          <a:solidFill>
                            <a:schemeClr val="dk1"/>
                          </a:solidFill>
                          <a:effectLst/>
                          <a:latin typeface="+mn-lt"/>
                          <a:ea typeface="+mn-ea"/>
                          <a:cs typeface="+mn-cs"/>
                        </a:rPr>
                        <a:t>Det forslås, at følgende tekst tilføjes:</a:t>
                      </a:r>
                      <a:endParaRPr lang="da-DK" sz="1300" kern="1200" dirty="0">
                        <a:solidFill>
                          <a:schemeClr val="dk1"/>
                        </a:solidFill>
                        <a:effectLst/>
                        <a:latin typeface="+mn-lt"/>
                        <a:ea typeface="+mn-ea"/>
                        <a:cs typeface="+mn-cs"/>
                      </a:endParaRPr>
                    </a:p>
                    <a:p>
                      <a:pPr algn="ctr"/>
                      <a:r>
                        <a:rPr lang="da-DK" sz="1300" i="1" kern="1200" dirty="0">
                          <a:solidFill>
                            <a:schemeClr val="dk1"/>
                          </a:solidFill>
                          <a:effectLst/>
                          <a:latin typeface="+mn-lt"/>
                          <a:ea typeface="+mn-ea"/>
                          <a:cs typeface="+mn-cs"/>
                        </a:rPr>
                        <a:t>I tilfælde at denne fuldbyrdede handling straffes, så gælder det også det daglige personale i stalden, ligesom eventuelle præmier der kræves tilbagebetalt kun kan ske to år bagud, og hesteejeren skal holdes skadesløs. De idømte må i en eventuel udelukkelsesperiode ikke befinde sig på en galop- eller travbane i Danmark med mindre at dette sker på publikumssiden.”</a:t>
                      </a:r>
                      <a:endParaRPr lang="da-DK" sz="1300" kern="1200" dirty="0">
                        <a:solidFill>
                          <a:schemeClr val="dk1"/>
                        </a:solidFill>
                        <a:effectLst/>
                        <a:latin typeface="+mn-lt"/>
                        <a:ea typeface="+mn-ea"/>
                        <a:cs typeface="+mn-cs"/>
                      </a:endParaRPr>
                    </a:p>
                    <a:p>
                      <a:pPr algn="ctr"/>
                      <a:endParaRPr lang="da-DK" sz="1300" dirty="0"/>
                    </a:p>
                  </a:txBody>
                  <a:tcPr>
                    <a:noFill/>
                  </a:tcPr>
                </a:tc>
                <a:extLst>
                  <a:ext uri="{0D108BD9-81ED-4DB2-BD59-A6C34878D82A}">
                    <a16:rowId xmlns:a16="http://schemas.microsoft.com/office/drawing/2014/main" val="4142350397"/>
                  </a:ext>
                </a:extLst>
              </a:tr>
            </a:tbl>
          </a:graphicData>
        </a:graphic>
      </p:graphicFrame>
    </p:spTree>
    <p:extLst>
      <p:ext uri="{BB962C8B-B14F-4D97-AF65-F5344CB8AC3E}">
        <p14:creationId xmlns:p14="http://schemas.microsoft.com/office/powerpoint/2010/main" val="464580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226503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C22DE4C3-F301-467F-AA92-57A8FB1523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E2C6334C-5B84-4E3A-9959-684A352944F8}"/>
              </a:ext>
            </a:extLst>
          </p:cNvPr>
          <p:cNvSpPr>
            <a:spLocks noGrp="1"/>
          </p:cNvSpPr>
          <p:nvPr>
            <p:ph type="title"/>
          </p:nvPr>
        </p:nvSpPr>
        <p:spPr>
          <a:xfrm>
            <a:off x="633999" y="354227"/>
            <a:ext cx="10909073" cy="1014856"/>
          </a:xfrm>
        </p:spPr>
        <p:txBody>
          <a:bodyPr vert="horz" lIns="91440" tIns="45720" rIns="91440" bIns="45720" rtlCol="0" anchor="b">
            <a:normAutofit/>
          </a:bodyPr>
          <a:lstStyle/>
          <a:p>
            <a:pPr>
              <a:lnSpc>
                <a:spcPct val="90000"/>
              </a:lnSpc>
            </a:pPr>
            <a:r>
              <a:rPr lang="en-US" sz="6000">
                <a:solidFill>
                  <a:schemeClr val="bg1"/>
                </a:solidFill>
              </a:rPr>
              <a:t>Eventuelt	</a:t>
            </a:r>
          </a:p>
        </p:txBody>
      </p:sp>
      <p:cxnSp>
        <p:nvCxnSpPr>
          <p:cNvPr id="21" name="Straight Connector 20">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6942" y="1466833"/>
            <a:ext cx="1051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ladsholder til indhold 3" descr="Et billede, der indeholder person, stående, indendørs, gruppe&#10;&#10;Automatisk genereret beskrivelse">
            <a:extLst>
              <a:ext uri="{FF2B5EF4-FFF2-40B4-BE49-F238E27FC236}">
                <a16:creationId xmlns:a16="http://schemas.microsoft.com/office/drawing/2014/main" id="{65487B0A-9A59-448E-92D4-0F750B05AC0F}"/>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7100"/>
                    </a14:imgEffect>
                  </a14:imgLayer>
                </a14:imgProps>
              </a:ext>
              <a:ext uri="{28A0092B-C50C-407E-A947-70E740481C1C}">
                <a14:useLocalDpi xmlns:a14="http://schemas.microsoft.com/office/drawing/2010/main" val="0"/>
              </a:ext>
            </a:extLst>
          </a:blip>
          <a:stretch>
            <a:fillRect/>
          </a:stretch>
        </p:blipFill>
        <p:spPr>
          <a:xfrm>
            <a:off x="4983087" y="2362788"/>
            <a:ext cx="2211992" cy="39676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Billede 4">
            <a:extLst>
              <a:ext uri="{FF2B5EF4-FFF2-40B4-BE49-F238E27FC236}">
                <a16:creationId xmlns:a16="http://schemas.microsoft.com/office/drawing/2014/main" id="{38752DD4-B99E-4296-B9DB-8A803B79FD0E}"/>
              </a:ext>
            </a:extLst>
          </p:cNvPr>
          <p:cNvPicPr>
            <a:picLocks noChangeAspect="1"/>
          </p:cNvPicPr>
          <p:nvPr/>
        </p:nvPicPr>
        <p:blipFill>
          <a:blip r:embed="rId4"/>
          <a:stretch>
            <a:fillRect/>
          </a:stretch>
        </p:blipFill>
        <p:spPr>
          <a:xfrm>
            <a:off x="8203730" y="3392892"/>
            <a:ext cx="3549857" cy="19967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ladsholder til indhold 14">
            <a:extLst>
              <a:ext uri="{FF2B5EF4-FFF2-40B4-BE49-F238E27FC236}">
                <a16:creationId xmlns:a16="http://schemas.microsoft.com/office/drawing/2014/main" id="{2237482E-6AA8-44D4-892C-F52D40D44B19}"/>
              </a:ext>
            </a:extLst>
          </p:cNvPr>
          <p:cNvPicPr>
            <a:picLocks noChangeAspect="1"/>
          </p:cNvPicPr>
          <p:nvPr/>
        </p:nvPicPr>
        <p:blipFill>
          <a:blip r:embed="rId5"/>
          <a:stretch>
            <a:fillRect/>
          </a:stretch>
        </p:blipFill>
        <p:spPr>
          <a:xfrm rot="21600000">
            <a:off x="537250" y="3136176"/>
            <a:ext cx="3312784" cy="2393486"/>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3" name="Rectangle 22">
            <a:extLst>
              <a:ext uri="{FF2B5EF4-FFF2-40B4-BE49-F238E27FC236}">
                <a16:creationId xmlns:a16="http://schemas.microsoft.com/office/drawing/2014/main" id="{C29A556F-7A49-46B7-A1C2-C0280C895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1832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2982307-8072-4FB1-8218-96DAF88DB5C8}"/>
              </a:ext>
            </a:extLst>
          </p:cNvPr>
          <p:cNvSpPr>
            <a:spLocks noGrp="1"/>
          </p:cNvSpPr>
          <p:nvPr>
            <p:ph type="title"/>
          </p:nvPr>
        </p:nvSpPr>
        <p:spPr>
          <a:xfrm>
            <a:off x="1066800" y="286602"/>
            <a:ext cx="10058400" cy="1450757"/>
          </a:xfrm>
        </p:spPr>
        <p:txBody>
          <a:bodyPr>
            <a:normAutofit/>
          </a:bodyPr>
          <a:lstStyle/>
          <a:p>
            <a:r>
              <a:rPr lang="da-DK" dirty="0"/>
              <a:t>Dagsorden</a:t>
            </a:r>
          </a:p>
        </p:txBody>
      </p:sp>
      <p:cxnSp>
        <p:nvCxnSpPr>
          <p:cNvPr id="40" name="Straight Connector 39">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5D3898CF-228C-4AC2-86D2-ABB753C55FE2}"/>
              </a:ext>
            </a:extLst>
          </p:cNvPr>
          <p:cNvSpPr>
            <a:spLocks noGrp="1"/>
          </p:cNvSpPr>
          <p:nvPr>
            <p:ph idx="1"/>
          </p:nvPr>
        </p:nvSpPr>
        <p:spPr>
          <a:xfrm>
            <a:off x="1097280" y="2054333"/>
            <a:ext cx="8163285" cy="4187980"/>
          </a:xfrm>
        </p:spPr>
        <p:txBody>
          <a:bodyPr>
            <a:normAutofit/>
          </a:bodyPr>
          <a:lstStyle/>
          <a:p>
            <a:r>
              <a:rPr lang="da-DK" dirty="0"/>
              <a:t>1.	Bestyrelsens beretning</a:t>
            </a:r>
          </a:p>
          <a:p>
            <a:r>
              <a:rPr lang="da-DK" dirty="0"/>
              <a:t>2.	Årsregnskab</a:t>
            </a:r>
          </a:p>
          <a:p>
            <a:r>
              <a:rPr lang="da-DK" dirty="0"/>
              <a:t>3.	Valg af bestyrelsesmedlemmer</a:t>
            </a:r>
          </a:p>
          <a:p>
            <a:r>
              <a:rPr lang="da-DK" dirty="0"/>
              <a:t>4.	Valg af statsautoriseret revisor </a:t>
            </a:r>
          </a:p>
          <a:p>
            <a:r>
              <a:rPr lang="da-DK" dirty="0"/>
              <a:t>5.	Fastsættelse af kontingent </a:t>
            </a:r>
          </a:p>
          <a:p>
            <a:r>
              <a:rPr lang="da-DK" dirty="0"/>
              <a:t>6. 	Indkomne forslag</a:t>
            </a:r>
          </a:p>
          <a:p>
            <a:r>
              <a:rPr lang="da-DK" dirty="0"/>
              <a:t>7. 	Eventuelt</a:t>
            </a:r>
          </a:p>
        </p:txBody>
      </p:sp>
      <p:sp>
        <p:nvSpPr>
          <p:cNvPr id="42" name="Rectangle 41">
            <a:extLst>
              <a:ext uri="{FF2B5EF4-FFF2-40B4-BE49-F238E27FC236}">
                <a16:creationId xmlns:a16="http://schemas.microsoft.com/office/drawing/2014/main" id="{CB06839E-D8C3-4A74-BA2B-3B97E7B2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2" name="Billede 31">
            <a:extLst>
              <a:ext uri="{FF2B5EF4-FFF2-40B4-BE49-F238E27FC236}">
                <a16:creationId xmlns:a16="http://schemas.microsoft.com/office/drawing/2014/main" id="{A72353B1-B457-49D0-86DB-DB4656D87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282" y="453055"/>
            <a:ext cx="1001514" cy="1117852"/>
          </a:xfrm>
          <a:prstGeom prst="rect">
            <a:avLst/>
          </a:prstGeom>
        </p:spPr>
      </p:pic>
      <p:pic>
        <p:nvPicPr>
          <p:cNvPr id="9" name="Pladsholder til indhold 7">
            <a:extLst>
              <a:ext uri="{FF2B5EF4-FFF2-40B4-BE49-F238E27FC236}">
                <a16:creationId xmlns:a16="http://schemas.microsoft.com/office/drawing/2014/main" id="{05B72D2E-9D99-4697-AC75-28F2FF26600A}"/>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6700"/>
                    </a14:imgEffect>
                  </a14:imgLayer>
                </a14:imgProps>
              </a:ext>
            </a:extLst>
          </a:blip>
          <a:stretch>
            <a:fillRect/>
          </a:stretch>
        </p:blipFill>
        <p:spPr>
          <a:xfrm>
            <a:off x="8104994" y="3505860"/>
            <a:ext cx="3601721" cy="23404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748131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pic>
        <p:nvPicPr>
          <p:cNvPr id="5" name="Pladsholder til indhold 4">
            <a:extLst>
              <a:ext uri="{FF2B5EF4-FFF2-40B4-BE49-F238E27FC236}">
                <a16:creationId xmlns:a16="http://schemas.microsoft.com/office/drawing/2014/main" id="{47E4F198-BAF6-4777-8EAE-C9301B658007}"/>
              </a:ext>
            </a:extLst>
          </p:cNvPr>
          <p:cNvPicPr>
            <a:picLocks noChangeAspect="1"/>
          </p:cNvPicPr>
          <p:nvPr/>
        </p:nvPicPr>
        <p:blipFill>
          <a:blip r:embed="rId2"/>
          <a:stretch>
            <a:fillRect/>
          </a:stretch>
        </p:blipFill>
        <p:spPr>
          <a:xfrm>
            <a:off x="947228" y="2228342"/>
            <a:ext cx="1457747" cy="7717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7" name="Straight Connector 26">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45961"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Billede 6">
            <a:extLst>
              <a:ext uri="{FF2B5EF4-FFF2-40B4-BE49-F238E27FC236}">
                <a16:creationId xmlns:a16="http://schemas.microsoft.com/office/drawing/2014/main" id="{6BFDE0A3-77AB-49C0-87B9-A9D19CFCABAA}"/>
              </a:ext>
            </a:extLst>
          </p:cNvPr>
          <p:cNvPicPr>
            <a:picLocks noChangeAspect="1"/>
          </p:cNvPicPr>
          <p:nvPr/>
        </p:nvPicPr>
        <p:blipFill>
          <a:blip r:embed="rId3"/>
          <a:stretch>
            <a:fillRect/>
          </a:stretch>
        </p:blipFill>
        <p:spPr>
          <a:xfrm>
            <a:off x="3016902" y="2198598"/>
            <a:ext cx="1457747" cy="8014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 name="Rectangle 28">
            <a:extLst>
              <a:ext uri="{FF2B5EF4-FFF2-40B4-BE49-F238E27FC236}">
                <a16:creationId xmlns:a16="http://schemas.microsoft.com/office/drawing/2014/main" id="{7A3E0404-86A9-40FA-8DB8-302414EE2D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Billede 10">
            <a:extLst>
              <a:ext uri="{FF2B5EF4-FFF2-40B4-BE49-F238E27FC236}">
                <a16:creationId xmlns:a16="http://schemas.microsoft.com/office/drawing/2014/main" id="{6F97535D-83F8-48AF-B4B2-6F42EA4025B8}"/>
              </a:ext>
            </a:extLst>
          </p:cNvPr>
          <p:cNvPicPr>
            <a:picLocks noChangeAspect="1"/>
          </p:cNvPicPr>
          <p:nvPr/>
        </p:nvPicPr>
        <p:blipFill>
          <a:blip r:embed="rId4"/>
          <a:stretch>
            <a:fillRect/>
          </a:stretch>
        </p:blipFill>
        <p:spPr>
          <a:xfrm>
            <a:off x="5867175" y="1256721"/>
            <a:ext cx="6015302" cy="4568305"/>
          </a:xfrm>
          <a:prstGeom prst="rect">
            <a:avLst/>
          </a:prstGeom>
          <a:pattFill prst="pct5">
            <a:fgClr>
              <a:schemeClr val="accent1"/>
            </a:fgClr>
            <a:bgClr>
              <a:schemeClr val="bg1"/>
            </a:bgClr>
          </a:pattFill>
        </p:spPr>
      </p:pic>
      <p:pic>
        <p:nvPicPr>
          <p:cNvPr id="21" name="Billede 20">
            <a:extLst>
              <a:ext uri="{FF2B5EF4-FFF2-40B4-BE49-F238E27FC236}">
                <a16:creationId xmlns:a16="http://schemas.microsoft.com/office/drawing/2014/main" id="{F7BD0CC8-B9CC-4382-9679-B3E623480EEC}"/>
              </a:ext>
            </a:extLst>
          </p:cNvPr>
          <p:cNvPicPr>
            <a:picLocks noChangeAspect="1"/>
          </p:cNvPicPr>
          <p:nvPr/>
        </p:nvPicPr>
        <p:blipFill>
          <a:blip r:embed="rId5"/>
          <a:stretch>
            <a:fillRect/>
          </a:stretch>
        </p:blipFill>
        <p:spPr>
          <a:xfrm>
            <a:off x="2005611" y="3625388"/>
            <a:ext cx="1471339" cy="8014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Tekstfelt 23">
            <a:extLst>
              <a:ext uri="{FF2B5EF4-FFF2-40B4-BE49-F238E27FC236}">
                <a16:creationId xmlns:a16="http://schemas.microsoft.com/office/drawing/2014/main" id="{BF234771-A865-4DBB-A1EB-ADBDC1B7B83E}"/>
              </a:ext>
            </a:extLst>
          </p:cNvPr>
          <p:cNvSpPr txBox="1"/>
          <p:nvPr/>
        </p:nvSpPr>
        <p:spPr>
          <a:xfrm>
            <a:off x="567080" y="275327"/>
            <a:ext cx="4690592" cy="369332"/>
          </a:xfrm>
          <a:prstGeom prst="rect">
            <a:avLst/>
          </a:prstGeom>
          <a:noFill/>
        </p:spPr>
        <p:txBody>
          <a:bodyPr wrap="square" rtlCol="0">
            <a:spAutoFit/>
          </a:bodyPr>
          <a:lstStyle/>
          <a:p>
            <a:r>
              <a:rPr lang="da-DK" b="1" u="sng" dirty="0"/>
              <a:t>FORHANDLINGER MED SVENSK HESTESPORT</a:t>
            </a:r>
          </a:p>
        </p:txBody>
      </p:sp>
      <p:sp>
        <p:nvSpPr>
          <p:cNvPr id="28" name="Tekstfelt 27">
            <a:extLst>
              <a:ext uri="{FF2B5EF4-FFF2-40B4-BE49-F238E27FC236}">
                <a16:creationId xmlns:a16="http://schemas.microsoft.com/office/drawing/2014/main" id="{A3D70094-D4FC-4665-A13E-266C72AFF651}"/>
              </a:ext>
            </a:extLst>
          </p:cNvPr>
          <p:cNvSpPr txBox="1"/>
          <p:nvPr/>
        </p:nvSpPr>
        <p:spPr>
          <a:xfrm>
            <a:off x="7936440" y="278737"/>
            <a:ext cx="2226841" cy="369332"/>
          </a:xfrm>
          <a:prstGeom prst="rect">
            <a:avLst/>
          </a:prstGeom>
          <a:noFill/>
        </p:spPr>
        <p:txBody>
          <a:bodyPr wrap="square" rtlCol="0">
            <a:spAutoFit/>
          </a:bodyPr>
          <a:lstStyle/>
          <a:p>
            <a:r>
              <a:rPr lang="da-DK" b="1" u="sng" dirty="0"/>
              <a:t>ORGANISATION</a:t>
            </a:r>
            <a:r>
              <a:rPr lang="da-DK" dirty="0"/>
              <a:t> </a:t>
            </a:r>
          </a:p>
        </p:txBody>
      </p:sp>
      <p:sp>
        <p:nvSpPr>
          <p:cNvPr id="31" name="Ellipse 30">
            <a:extLst>
              <a:ext uri="{FF2B5EF4-FFF2-40B4-BE49-F238E27FC236}">
                <a16:creationId xmlns:a16="http://schemas.microsoft.com/office/drawing/2014/main" id="{34168B39-3359-4B91-93D4-6E8FDBDE474E}"/>
              </a:ext>
            </a:extLst>
          </p:cNvPr>
          <p:cNvSpPr/>
          <p:nvPr/>
        </p:nvSpPr>
        <p:spPr>
          <a:xfrm>
            <a:off x="395984" y="1172553"/>
            <a:ext cx="4690592" cy="4076700"/>
          </a:xfrm>
          <a:prstGeom prst="ellipse">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33" name="Lige forbindelse 32">
            <a:extLst>
              <a:ext uri="{FF2B5EF4-FFF2-40B4-BE49-F238E27FC236}">
                <a16:creationId xmlns:a16="http://schemas.microsoft.com/office/drawing/2014/main" id="{997D5213-079D-4D1E-93BA-DD9904F8BD85}"/>
              </a:ext>
            </a:extLst>
          </p:cNvPr>
          <p:cNvCxnSpPr>
            <a:cxnSpLocks/>
          </p:cNvCxnSpPr>
          <p:nvPr/>
        </p:nvCxnSpPr>
        <p:spPr>
          <a:xfrm>
            <a:off x="5636364" y="824501"/>
            <a:ext cx="0" cy="5208998"/>
          </a:xfrm>
          <a:prstGeom prst="line">
            <a:avLst/>
          </a:prstGeom>
          <a:ln w="19050">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74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06EA783-C4EC-4973-9F92-D50F607917F7}"/>
              </a:ext>
            </a:extLst>
          </p:cNvPr>
          <p:cNvSpPr>
            <a:spLocks noGrp="1"/>
          </p:cNvSpPr>
          <p:nvPr>
            <p:ph type="title"/>
          </p:nvPr>
        </p:nvSpPr>
        <p:spPr>
          <a:xfrm>
            <a:off x="1097280" y="286603"/>
            <a:ext cx="10058400" cy="1450757"/>
          </a:xfrm>
        </p:spPr>
        <p:txBody>
          <a:bodyPr>
            <a:normAutofit/>
          </a:bodyPr>
          <a:lstStyle/>
          <a:p>
            <a:pPr algn="ctr"/>
            <a:r>
              <a:rPr lang="da-DK" b="1" dirty="0"/>
              <a:t>DANSK GALOP OG TRAVUNION</a:t>
            </a:r>
            <a:br>
              <a:rPr lang="da-DK" b="1" dirty="0"/>
            </a:br>
            <a:r>
              <a:rPr lang="da-DK" b="1" dirty="0"/>
              <a:t>(DTGU)</a:t>
            </a:r>
          </a:p>
        </p:txBody>
      </p:sp>
      <p:cxnSp>
        <p:nvCxnSpPr>
          <p:cNvPr id="21" name="Straight Connector 20">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03D26898-C648-496C-97DA-2624690690B4}"/>
              </a:ext>
            </a:extLst>
          </p:cNvPr>
          <p:cNvSpPr>
            <a:spLocks noGrp="1"/>
          </p:cNvSpPr>
          <p:nvPr>
            <p:ph idx="1"/>
          </p:nvPr>
        </p:nvSpPr>
        <p:spPr>
          <a:xfrm>
            <a:off x="2773761" y="2258550"/>
            <a:ext cx="5628834" cy="3051300"/>
          </a:xfrm>
        </p:spPr>
        <p:txBody>
          <a:bodyPr>
            <a:normAutofit/>
          </a:bodyPr>
          <a:lstStyle/>
          <a:p>
            <a:pPr algn="ctr"/>
            <a:r>
              <a:rPr lang="da-DK" dirty="0"/>
              <a:t>	</a:t>
            </a:r>
            <a:r>
              <a:rPr lang="da-DK" sz="2800" b="1" dirty="0"/>
              <a:t>KULTURMINISTERIET</a:t>
            </a:r>
          </a:p>
          <a:p>
            <a:pPr algn="ctr"/>
            <a:r>
              <a:rPr lang="da-DK" sz="2800" b="1" dirty="0"/>
              <a:t>	OFFENTLIGE MIDLER</a:t>
            </a:r>
          </a:p>
          <a:p>
            <a:pPr algn="ctr"/>
            <a:r>
              <a:rPr lang="da-DK" sz="2800" b="1" dirty="0"/>
              <a:t>	PROVISION</a:t>
            </a:r>
          </a:p>
          <a:p>
            <a:pPr algn="ctr"/>
            <a:r>
              <a:rPr lang="da-DK" sz="2800" b="1" dirty="0"/>
              <a:t>	CORONA</a:t>
            </a:r>
          </a:p>
        </p:txBody>
      </p:sp>
      <p:sp>
        <p:nvSpPr>
          <p:cNvPr id="23" name="Rectangle 22">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Billede 8">
            <a:extLst>
              <a:ext uri="{FF2B5EF4-FFF2-40B4-BE49-F238E27FC236}">
                <a16:creationId xmlns:a16="http://schemas.microsoft.com/office/drawing/2014/main" id="{102158CA-3CD4-47AF-B770-620F9EE94286}"/>
              </a:ext>
            </a:extLst>
          </p:cNvPr>
          <p:cNvPicPr>
            <a:picLocks noChangeAspect="1"/>
          </p:cNvPicPr>
          <p:nvPr/>
        </p:nvPicPr>
        <p:blipFill>
          <a:blip r:embed="rId2"/>
          <a:stretch>
            <a:fillRect/>
          </a:stretch>
        </p:blipFill>
        <p:spPr>
          <a:xfrm>
            <a:off x="0" y="4077674"/>
            <a:ext cx="3230860" cy="2285832"/>
          </a:xfrm>
          <a:prstGeom prst="rect">
            <a:avLst/>
          </a:prstGeom>
        </p:spPr>
      </p:pic>
      <p:pic>
        <p:nvPicPr>
          <p:cNvPr id="16" name="Billede 15">
            <a:extLst>
              <a:ext uri="{FF2B5EF4-FFF2-40B4-BE49-F238E27FC236}">
                <a16:creationId xmlns:a16="http://schemas.microsoft.com/office/drawing/2014/main" id="{ECEBC658-501F-4A75-B3E3-66A972340C0A}"/>
              </a:ext>
            </a:extLst>
          </p:cNvPr>
          <p:cNvPicPr>
            <a:picLocks noChangeAspect="1"/>
          </p:cNvPicPr>
          <p:nvPr/>
        </p:nvPicPr>
        <p:blipFill>
          <a:blip r:embed="rId3"/>
          <a:stretch>
            <a:fillRect/>
          </a:stretch>
        </p:blipFill>
        <p:spPr>
          <a:xfrm>
            <a:off x="8674857" y="4040380"/>
            <a:ext cx="3517143" cy="2360420"/>
          </a:xfrm>
          <a:prstGeom prst="rect">
            <a:avLst/>
          </a:prstGeom>
        </p:spPr>
      </p:pic>
    </p:spTree>
    <p:extLst>
      <p:ext uri="{BB962C8B-B14F-4D97-AF65-F5344CB8AC3E}">
        <p14:creationId xmlns:p14="http://schemas.microsoft.com/office/powerpoint/2010/main" val="3392483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8328" y="1563203"/>
            <a:ext cx="0" cy="355820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3DB7FA66-7966-4A39-A523-95F344095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Billede 8">
            <a:extLst>
              <a:ext uri="{FF2B5EF4-FFF2-40B4-BE49-F238E27FC236}">
                <a16:creationId xmlns:a16="http://schemas.microsoft.com/office/drawing/2014/main" id="{31E60C8D-BE86-4CA9-AA7E-EE6366CE6DEB}"/>
              </a:ext>
            </a:extLst>
          </p:cNvPr>
          <p:cNvPicPr>
            <a:picLocks noChangeAspect="1"/>
          </p:cNvPicPr>
          <p:nvPr/>
        </p:nvPicPr>
        <p:blipFill>
          <a:blip r:embed="rId2"/>
          <a:stretch>
            <a:fillRect/>
          </a:stretch>
        </p:blipFill>
        <p:spPr>
          <a:xfrm>
            <a:off x="7296380" y="361855"/>
            <a:ext cx="2543992" cy="2147760"/>
          </a:xfrm>
          <a:prstGeom prst="rect">
            <a:avLst/>
          </a:prstGeom>
        </p:spPr>
      </p:pic>
      <p:pic>
        <p:nvPicPr>
          <p:cNvPr id="11" name="Pladsholder til indhold 4">
            <a:extLst>
              <a:ext uri="{FF2B5EF4-FFF2-40B4-BE49-F238E27FC236}">
                <a16:creationId xmlns:a16="http://schemas.microsoft.com/office/drawing/2014/main" id="{6D982820-4ADA-4A75-9152-76AF5D9CBFAF}"/>
              </a:ext>
            </a:extLst>
          </p:cNvPr>
          <p:cNvPicPr>
            <a:picLocks noGrp="1" noChangeAspect="1"/>
          </p:cNvPicPr>
          <p:nvPr>
            <p:ph idx="1"/>
          </p:nvPr>
        </p:nvPicPr>
        <p:blipFill rotWithShape="1">
          <a:blip r:embed="rId3"/>
          <a:srcRect l="2551" r="13409" b="-2"/>
          <a:stretch/>
        </p:blipFill>
        <p:spPr>
          <a:xfrm>
            <a:off x="10430638" y="3929858"/>
            <a:ext cx="1242278" cy="13153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Billede 12">
            <a:extLst>
              <a:ext uri="{FF2B5EF4-FFF2-40B4-BE49-F238E27FC236}">
                <a16:creationId xmlns:a16="http://schemas.microsoft.com/office/drawing/2014/main" id="{CAEC08C1-370D-4627-8DC8-B928F3DA64D4}"/>
              </a:ext>
            </a:extLst>
          </p:cNvPr>
          <p:cNvPicPr>
            <a:picLocks noChangeAspect="1"/>
          </p:cNvPicPr>
          <p:nvPr/>
        </p:nvPicPr>
        <p:blipFill rotWithShape="1">
          <a:blip r:embed="rId4">
            <a:extLst>
              <a:ext uri="{28A0092B-C50C-407E-A947-70E740481C1C}">
                <a14:useLocalDpi xmlns:a14="http://schemas.microsoft.com/office/drawing/2010/main" val="0"/>
              </a:ext>
            </a:extLst>
          </a:blip>
          <a:srcRect t="1005" r="-5" b="3982"/>
          <a:stretch/>
        </p:blipFill>
        <p:spPr>
          <a:xfrm>
            <a:off x="8045735" y="3958578"/>
            <a:ext cx="1242278" cy="13173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Billede 14">
            <a:extLst>
              <a:ext uri="{FF2B5EF4-FFF2-40B4-BE49-F238E27FC236}">
                <a16:creationId xmlns:a16="http://schemas.microsoft.com/office/drawing/2014/main" id="{F1C76996-2302-4ADF-9E8A-209EBE15FA62}"/>
              </a:ext>
            </a:extLst>
          </p:cNvPr>
          <p:cNvPicPr>
            <a:picLocks noChangeAspect="1"/>
          </p:cNvPicPr>
          <p:nvPr/>
        </p:nvPicPr>
        <p:blipFill rotWithShape="1">
          <a:blip r:embed="rId5"/>
          <a:srcRect l="3029"/>
          <a:stretch/>
        </p:blipFill>
        <p:spPr>
          <a:xfrm>
            <a:off x="5495972" y="3929626"/>
            <a:ext cx="1298891" cy="13752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8" name="Titel 1">
            <a:extLst>
              <a:ext uri="{FF2B5EF4-FFF2-40B4-BE49-F238E27FC236}">
                <a16:creationId xmlns:a16="http://schemas.microsoft.com/office/drawing/2014/main" id="{C115FCC2-E527-4871-97A9-737B8D03A702}"/>
              </a:ext>
            </a:extLst>
          </p:cNvPr>
          <p:cNvSpPr>
            <a:spLocks noGrp="1"/>
          </p:cNvSpPr>
          <p:nvPr>
            <p:ph type="title"/>
          </p:nvPr>
        </p:nvSpPr>
        <p:spPr>
          <a:xfrm rot="20889683">
            <a:off x="116316" y="494900"/>
            <a:ext cx="4470622" cy="1631794"/>
          </a:xfrm>
        </p:spPr>
        <p:txBody>
          <a:bodyPr vert="horz" lIns="91440" tIns="45720" rIns="91440" bIns="45720" rtlCol="0" anchor="b">
            <a:normAutofit/>
          </a:bodyPr>
          <a:lstStyle/>
          <a:p>
            <a:pPr algn="ctr">
              <a:lnSpc>
                <a:spcPct val="90000"/>
              </a:lnSpc>
            </a:pPr>
            <a:r>
              <a:rPr lang="en-US" sz="4400" b="1" dirty="0">
                <a:solidFill>
                  <a:schemeClr val="tx1"/>
                </a:solidFill>
              </a:rPr>
              <a:t>SKANDINAVISK </a:t>
            </a:r>
            <a:br>
              <a:rPr lang="en-US" sz="4400" b="1" dirty="0">
                <a:solidFill>
                  <a:schemeClr val="tx1"/>
                </a:solidFill>
              </a:rPr>
            </a:br>
            <a:r>
              <a:rPr lang="en-US" sz="4400" b="1" dirty="0">
                <a:solidFill>
                  <a:schemeClr val="tx1"/>
                </a:solidFill>
              </a:rPr>
              <a:t>SAMARBEJDE</a:t>
            </a:r>
          </a:p>
        </p:txBody>
      </p:sp>
      <p:sp>
        <p:nvSpPr>
          <p:cNvPr id="19" name="Titel 1">
            <a:extLst>
              <a:ext uri="{FF2B5EF4-FFF2-40B4-BE49-F238E27FC236}">
                <a16:creationId xmlns:a16="http://schemas.microsoft.com/office/drawing/2014/main" id="{B5A9F674-A8FF-439D-BF3D-1012D065A107}"/>
              </a:ext>
            </a:extLst>
          </p:cNvPr>
          <p:cNvSpPr txBox="1">
            <a:spLocks/>
          </p:cNvSpPr>
          <p:nvPr/>
        </p:nvSpPr>
        <p:spPr>
          <a:xfrm>
            <a:off x="826664" y="2844186"/>
            <a:ext cx="4375813" cy="1316523"/>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nSpc>
                <a:spcPct val="90000"/>
              </a:lnSpc>
            </a:pPr>
            <a:r>
              <a:rPr lang="en-US" sz="3000" b="1" u="sng" dirty="0">
                <a:solidFill>
                  <a:schemeClr val="tx1"/>
                </a:solidFill>
              </a:rPr>
              <a:t>FÆLLES REGLEMENT</a:t>
            </a:r>
          </a:p>
        </p:txBody>
      </p:sp>
      <p:sp>
        <p:nvSpPr>
          <p:cNvPr id="22" name="Pil: opadgående 21">
            <a:extLst>
              <a:ext uri="{FF2B5EF4-FFF2-40B4-BE49-F238E27FC236}">
                <a16:creationId xmlns:a16="http://schemas.microsoft.com/office/drawing/2014/main" id="{76155D77-32B2-45A1-A662-1FD8D8E34906}"/>
              </a:ext>
            </a:extLst>
          </p:cNvPr>
          <p:cNvSpPr/>
          <p:nvPr/>
        </p:nvSpPr>
        <p:spPr>
          <a:xfrm rot="2570249">
            <a:off x="6729343" y="2293022"/>
            <a:ext cx="247848" cy="1308150"/>
          </a:xfrm>
          <a:prstGeom prst="up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Pil: opadgående 22">
            <a:extLst>
              <a:ext uri="{FF2B5EF4-FFF2-40B4-BE49-F238E27FC236}">
                <a16:creationId xmlns:a16="http://schemas.microsoft.com/office/drawing/2014/main" id="{AEE4F58D-DFAA-4934-845F-C320EF3017A9}"/>
              </a:ext>
            </a:extLst>
          </p:cNvPr>
          <p:cNvSpPr/>
          <p:nvPr/>
        </p:nvSpPr>
        <p:spPr>
          <a:xfrm>
            <a:off x="8515004" y="2676193"/>
            <a:ext cx="228303" cy="882749"/>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Pil: opadgående 23">
            <a:extLst>
              <a:ext uri="{FF2B5EF4-FFF2-40B4-BE49-F238E27FC236}">
                <a16:creationId xmlns:a16="http://schemas.microsoft.com/office/drawing/2014/main" id="{9004A7BA-7617-477D-A783-9953CD4F2942}"/>
              </a:ext>
            </a:extLst>
          </p:cNvPr>
          <p:cNvSpPr/>
          <p:nvPr/>
        </p:nvSpPr>
        <p:spPr>
          <a:xfrm rot="19463239">
            <a:off x="10243399" y="2329894"/>
            <a:ext cx="229787" cy="134550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Tekstfelt 25">
            <a:extLst>
              <a:ext uri="{FF2B5EF4-FFF2-40B4-BE49-F238E27FC236}">
                <a16:creationId xmlns:a16="http://schemas.microsoft.com/office/drawing/2014/main" id="{30EC0009-578F-41E5-8063-4E1F4CCC62FD}"/>
              </a:ext>
            </a:extLst>
          </p:cNvPr>
          <p:cNvSpPr txBox="1"/>
          <p:nvPr/>
        </p:nvSpPr>
        <p:spPr>
          <a:xfrm>
            <a:off x="490702" y="4493597"/>
            <a:ext cx="4489234" cy="523220"/>
          </a:xfrm>
          <a:prstGeom prst="rect">
            <a:avLst/>
          </a:prstGeom>
          <a:noFill/>
        </p:spPr>
        <p:txBody>
          <a:bodyPr wrap="square">
            <a:spAutoFit/>
          </a:bodyPr>
          <a:lstStyle/>
          <a:p>
            <a:r>
              <a:rPr lang="da-DK" sz="2800" b="1" u="sng" dirty="0"/>
              <a:t>DANSK APPELDOMSTOL</a:t>
            </a:r>
          </a:p>
        </p:txBody>
      </p:sp>
    </p:spTree>
    <p:extLst>
      <p:ext uri="{BB962C8B-B14F-4D97-AF65-F5344CB8AC3E}">
        <p14:creationId xmlns:p14="http://schemas.microsoft.com/office/powerpoint/2010/main" val="3901732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6" name="Straight Connector 65">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68" name="Rectangle 67">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ladsholder til indhold 4">
            <a:extLst>
              <a:ext uri="{FF2B5EF4-FFF2-40B4-BE49-F238E27FC236}">
                <a16:creationId xmlns:a16="http://schemas.microsoft.com/office/drawing/2014/main" id="{E0EA659F-8381-4953-9702-FB6681F9F10C}"/>
              </a:ext>
            </a:extLst>
          </p:cNvPr>
          <p:cNvPicPr>
            <a:picLocks noGrp="1" noChangeAspect="1"/>
          </p:cNvPicPr>
          <p:nvPr>
            <p:ph idx="1"/>
          </p:nvPr>
        </p:nvPicPr>
        <p:blipFill rotWithShape="1">
          <a:blip r:embed="rId2"/>
          <a:srcRect r="603"/>
          <a:stretch/>
        </p:blipFill>
        <p:spPr>
          <a:xfrm>
            <a:off x="6783859" y="1"/>
            <a:ext cx="5408143" cy="6857999"/>
          </a:xfrm>
          <a:prstGeom prst="rect">
            <a:avLst/>
          </a:prstGeom>
        </p:spPr>
      </p:pic>
      <p:sp>
        <p:nvSpPr>
          <p:cNvPr id="6" name="Tekstfelt 5">
            <a:extLst>
              <a:ext uri="{FF2B5EF4-FFF2-40B4-BE49-F238E27FC236}">
                <a16:creationId xmlns:a16="http://schemas.microsoft.com/office/drawing/2014/main" id="{12FB7B28-7610-4C99-B940-AD97EB472B80}"/>
              </a:ext>
            </a:extLst>
          </p:cNvPr>
          <p:cNvSpPr txBox="1"/>
          <p:nvPr/>
        </p:nvSpPr>
        <p:spPr>
          <a:xfrm>
            <a:off x="844826" y="2842593"/>
            <a:ext cx="1043609" cy="586407"/>
          </a:xfrm>
          <a:prstGeom prst="rect">
            <a:avLst/>
          </a:prstGeom>
          <a:noFill/>
        </p:spPr>
        <p:txBody>
          <a:bodyPr wrap="square" rtlCol="0">
            <a:spAutoFit/>
          </a:bodyPr>
          <a:lstStyle/>
          <a:p>
            <a:endParaRPr lang="da-DK" dirty="0"/>
          </a:p>
        </p:txBody>
      </p:sp>
      <p:sp>
        <p:nvSpPr>
          <p:cNvPr id="7" name="Tekstfelt 6">
            <a:extLst>
              <a:ext uri="{FF2B5EF4-FFF2-40B4-BE49-F238E27FC236}">
                <a16:creationId xmlns:a16="http://schemas.microsoft.com/office/drawing/2014/main" id="{7A15E0DE-2A20-4D7E-8A93-D426F789CF12}"/>
              </a:ext>
            </a:extLst>
          </p:cNvPr>
          <p:cNvSpPr txBox="1"/>
          <p:nvPr/>
        </p:nvSpPr>
        <p:spPr>
          <a:xfrm>
            <a:off x="406328" y="5226304"/>
            <a:ext cx="5971204" cy="707886"/>
          </a:xfrm>
          <a:prstGeom prst="rect">
            <a:avLst/>
          </a:prstGeom>
          <a:noFill/>
        </p:spPr>
        <p:txBody>
          <a:bodyPr wrap="square" rtlCol="0">
            <a:spAutoFit/>
          </a:bodyPr>
          <a:lstStyle/>
          <a:p>
            <a:r>
              <a:rPr lang="da-DK" sz="4000" b="1" dirty="0">
                <a:solidFill>
                  <a:srgbClr val="FF0000"/>
                </a:solidFill>
              </a:rPr>
              <a:t>WHISTLEBLOWERORDNING</a:t>
            </a:r>
          </a:p>
        </p:txBody>
      </p:sp>
      <p:sp>
        <p:nvSpPr>
          <p:cNvPr id="56" name="Tekstfelt 55">
            <a:extLst>
              <a:ext uri="{FF2B5EF4-FFF2-40B4-BE49-F238E27FC236}">
                <a16:creationId xmlns:a16="http://schemas.microsoft.com/office/drawing/2014/main" id="{9A929819-BF86-4B3D-9A0B-26947E65C9EF}"/>
              </a:ext>
            </a:extLst>
          </p:cNvPr>
          <p:cNvSpPr txBox="1"/>
          <p:nvPr/>
        </p:nvSpPr>
        <p:spPr>
          <a:xfrm rot="21231610">
            <a:off x="578246" y="586775"/>
            <a:ext cx="1576768" cy="707886"/>
          </a:xfrm>
          <a:prstGeom prst="rect">
            <a:avLst/>
          </a:prstGeom>
          <a:noFill/>
        </p:spPr>
        <p:txBody>
          <a:bodyPr wrap="square" rtlCol="0">
            <a:spAutoFit/>
          </a:bodyPr>
          <a:lstStyle/>
          <a:p>
            <a:pPr algn="ctr"/>
            <a:r>
              <a:rPr lang="da-DK" sz="2000" b="1" dirty="0">
                <a:solidFill>
                  <a:srgbClr val="FF0000"/>
                </a:solidFill>
              </a:rPr>
              <a:t>Gå direkte til kilden</a:t>
            </a:r>
          </a:p>
        </p:txBody>
      </p:sp>
      <p:sp>
        <p:nvSpPr>
          <p:cNvPr id="63" name="Tekstfelt 62">
            <a:extLst>
              <a:ext uri="{FF2B5EF4-FFF2-40B4-BE49-F238E27FC236}">
                <a16:creationId xmlns:a16="http://schemas.microsoft.com/office/drawing/2014/main" id="{C3155660-E46E-4BC8-8B2A-0DB723FE180D}"/>
              </a:ext>
            </a:extLst>
          </p:cNvPr>
          <p:cNvSpPr txBox="1"/>
          <p:nvPr/>
        </p:nvSpPr>
        <p:spPr>
          <a:xfrm rot="21176461">
            <a:off x="483459" y="2945891"/>
            <a:ext cx="1596740" cy="1015663"/>
          </a:xfrm>
          <a:prstGeom prst="rect">
            <a:avLst/>
          </a:prstGeom>
          <a:noFill/>
        </p:spPr>
        <p:txBody>
          <a:bodyPr wrap="square" rtlCol="0">
            <a:spAutoFit/>
          </a:bodyPr>
          <a:lstStyle/>
          <a:p>
            <a:pPr algn="ctr"/>
            <a:r>
              <a:rPr lang="da-DK" sz="2000" b="1" dirty="0">
                <a:solidFill>
                  <a:srgbClr val="FF0000"/>
                </a:solidFill>
              </a:rPr>
              <a:t>Respekter andres holdninger</a:t>
            </a:r>
          </a:p>
        </p:txBody>
      </p:sp>
      <p:sp>
        <p:nvSpPr>
          <p:cNvPr id="65" name="Tekstfelt 64">
            <a:extLst>
              <a:ext uri="{FF2B5EF4-FFF2-40B4-BE49-F238E27FC236}">
                <a16:creationId xmlns:a16="http://schemas.microsoft.com/office/drawing/2014/main" id="{8C7EEC29-B7E2-4A1F-9ECB-BF1CAB4B446D}"/>
              </a:ext>
            </a:extLst>
          </p:cNvPr>
          <p:cNvSpPr txBox="1"/>
          <p:nvPr/>
        </p:nvSpPr>
        <p:spPr>
          <a:xfrm rot="675451">
            <a:off x="4747429" y="3230801"/>
            <a:ext cx="1835633" cy="707886"/>
          </a:xfrm>
          <a:prstGeom prst="rect">
            <a:avLst/>
          </a:prstGeom>
          <a:noFill/>
        </p:spPr>
        <p:txBody>
          <a:bodyPr wrap="square" rtlCol="0">
            <a:spAutoFit/>
          </a:bodyPr>
          <a:lstStyle/>
          <a:p>
            <a:pPr algn="ctr"/>
            <a:r>
              <a:rPr lang="da-DK" sz="2000" b="1" dirty="0">
                <a:solidFill>
                  <a:srgbClr val="FF0000"/>
                </a:solidFill>
              </a:rPr>
              <a:t>Søg dialog før konflikt</a:t>
            </a:r>
          </a:p>
        </p:txBody>
      </p:sp>
      <p:sp>
        <p:nvSpPr>
          <p:cNvPr id="76" name="Tekstfelt 75">
            <a:extLst>
              <a:ext uri="{FF2B5EF4-FFF2-40B4-BE49-F238E27FC236}">
                <a16:creationId xmlns:a16="http://schemas.microsoft.com/office/drawing/2014/main" id="{63FA8443-2D92-4636-9932-E47F69A62858}"/>
              </a:ext>
            </a:extLst>
          </p:cNvPr>
          <p:cNvSpPr txBox="1"/>
          <p:nvPr/>
        </p:nvSpPr>
        <p:spPr>
          <a:xfrm>
            <a:off x="2703127" y="1519154"/>
            <a:ext cx="1718209" cy="1323439"/>
          </a:xfrm>
          <a:prstGeom prst="rect">
            <a:avLst/>
          </a:prstGeom>
          <a:noFill/>
        </p:spPr>
        <p:txBody>
          <a:bodyPr wrap="square" rtlCol="0">
            <a:spAutoFit/>
          </a:bodyPr>
          <a:lstStyle/>
          <a:p>
            <a:pPr algn="ctr"/>
            <a:r>
              <a:rPr lang="da-DK" sz="2000" b="1" dirty="0">
                <a:solidFill>
                  <a:srgbClr val="FF0000"/>
                </a:solidFill>
              </a:rPr>
              <a:t>Krænkende handlinger accepteres ikke</a:t>
            </a:r>
          </a:p>
        </p:txBody>
      </p:sp>
      <p:sp>
        <p:nvSpPr>
          <p:cNvPr id="78" name="Tekstfelt 77">
            <a:extLst>
              <a:ext uri="{FF2B5EF4-FFF2-40B4-BE49-F238E27FC236}">
                <a16:creationId xmlns:a16="http://schemas.microsoft.com/office/drawing/2014/main" id="{9FA72DE0-AB02-4326-9A10-13A2F1F87D9E}"/>
              </a:ext>
            </a:extLst>
          </p:cNvPr>
          <p:cNvSpPr txBox="1"/>
          <p:nvPr/>
        </p:nvSpPr>
        <p:spPr>
          <a:xfrm rot="675451">
            <a:off x="4720261" y="697427"/>
            <a:ext cx="1835633" cy="400110"/>
          </a:xfrm>
          <a:prstGeom prst="rect">
            <a:avLst/>
          </a:prstGeom>
          <a:noFill/>
        </p:spPr>
        <p:txBody>
          <a:bodyPr wrap="square" rtlCol="0">
            <a:spAutoFit/>
          </a:bodyPr>
          <a:lstStyle/>
          <a:p>
            <a:pPr algn="ctr"/>
            <a:r>
              <a:rPr lang="da-DK" sz="2000" b="1" dirty="0">
                <a:solidFill>
                  <a:srgbClr val="FF0000"/>
                </a:solidFill>
              </a:rPr>
              <a:t>Tal pænt</a:t>
            </a:r>
          </a:p>
        </p:txBody>
      </p:sp>
      <p:sp>
        <p:nvSpPr>
          <p:cNvPr id="11" name="Ellipse 10">
            <a:extLst>
              <a:ext uri="{FF2B5EF4-FFF2-40B4-BE49-F238E27FC236}">
                <a16:creationId xmlns:a16="http://schemas.microsoft.com/office/drawing/2014/main" id="{F5D0E058-156E-41DA-8252-1A143A3273DF}"/>
              </a:ext>
            </a:extLst>
          </p:cNvPr>
          <p:cNvSpPr/>
          <p:nvPr/>
        </p:nvSpPr>
        <p:spPr>
          <a:xfrm>
            <a:off x="442032" y="276063"/>
            <a:ext cx="1824090" cy="12041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1" name="Ellipse 80">
            <a:extLst>
              <a:ext uri="{FF2B5EF4-FFF2-40B4-BE49-F238E27FC236}">
                <a16:creationId xmlns:a16="http://schemas.microsoft.com/office/drawing/2014/main" id="{BED610E5-E690-4D2B-A0B0-A11539E964B6}"/>
              </a:ext>
            </a:extLst>
          </p:cNvPr>
          <p:cNvSpPr/>
          <p:nvPr/>
        </p:nvSpPr>
        <p:spPr>
          <a:xfrm rot="527468">
            <a:off x="4753201" y="338622"/>
            <a:ext cx="1824090" cy="12041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3" name="Ellipse 82">
            <a:extLst>
              <a:ext uri="{FF2B5EF4-FFF2-40B4-BE49-F238E27FC236}">
                <a16:creationId xmlns:a16="http://schemas.microsoft.com/office/drawing/2014/main" id="{67A5FF6B-0801-4040-BFB1-CC26E1809EEB}"/>
              </a:ext>
            </a:extLst>
          </p:cNvPr>
          <p:cNvSpPr/>
          <p:nvPr/>
        </p:nvSpPr>
        <p:spPr>
          <a:xfrm>
            <a:off x="364258" y="2763656"/>
            <a:ext cx="1824090" cy="14094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6" name="Ellipse 85">
            <a:extLst>
              <a:ext uri="{FF2B5EF4-FFF2-40B4-BE49-F238E27FC236}">
                <a16:creationId xmlns:a16="http://schemas.microsoft.com/office/drawing/2014/main" id="{1C38C4D8-78ED-48B0-99C6-ADFC2ED779AA}"/>
              </a:ext>
            </a:extLst>
          </p:cNvPr>
          <p:cNvSpPr/>
          <p:nvPr/>
        </p:nvSpPr>
        <p:spPr>
          <a:xfrm>
            <a:off x="4739503" y="2816067"/>
            <a:ext cx="1824090" cy="14094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8" name="Ellipse 87">
            <a:extLst>
              <a:ext uri="{FF2B5EF4-FFF2-40B4-BE49-F238E27FC236}">
                <a16:creationId xmlns:a16="http://schemas.microsoft.com/office/drawing/2014/main" id="{5EBB3A1C-C1C0-459F-AFA3-8192F46C2BBA}"/>
              </a:ext>
            </a:extLst>
          </p:cNvPr>
          <p:cNvSpPr/>
          <p:nvPr/>
        </p:nvSpPr>
        <p:spPr>
          <a:xfrm>
            <a:off x="2563660" y="1267369"/>
            <a:ext cx="2064985" cy="16489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261595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el 5">
            <a:extLst>
              <a:ext uri="{FF2B5EF4-FFF2-40B4-BE49-F238E27FC236}">
                <a16:creationId xmlns:a16="http://schemas.microsoft.com/office/drawing/2014/main" id="{8BEF8CEA-B832-4620-9567-3A93FF89C37A}"/>
              </a:ext>
            </a:extLst>
          </p:cNvPr>
          <p:cNvGraphicFramePr>
            <a:graphicFrameLocks noGrp="1"/>
          </p:cNvGraphicFramePr>
          <p:nvPr>
            <p:extLst>
              <p:ext uri="{D42A27DB-BD31-4B8C-83A1-F6EECF244321}">
                <p14:modId xmlns:p14="http://schemas.microsoft.com/office/powerpoint/2010/main" val="1071203275"/>
              </p:ext>
            </p:extLst>
          </p:nvPr>
        </p:nvGraphicFramePr>
        <p:xfrm>
          <a:off x="1401640" y="914630"/>
          <a:ext cx="3853534" cy="5028740"/>
        </p:xfrm>
        <a:graphic>
          <a:graphicData uri="http://schemas.openxmlformats.org/drawingml/2006/table">
            <a:tbl>
              <a:tblPr firstRow="1" bandRow="1">
                <a:tableStyleId>{5C22544A-7EE6-4342-B048-85BDC9FD1C3A}</a:tableStyleId>
              </a:tblPr>
              <a:tblGrid>
                <a:gridCol w="3853534">
                  <a:extLst>
                    <a:ext uri="{9D8B030D-6E8A-4147-A177-3AD203B41FA5}">
                      <a16:colId xmlns:a16="http://schemas.microsoft.com/office/drawing/2014/main" val="4280039616"/>
                    </a:ext>
                  </a:extLst>
                </a:gridCol>
              </a:tblGrid>
              <a:tr h="669391">
                <a:tc>
                  <a:txBody>
                    <a:bodyPr/>
                    <a:lstStyle/>
                    <a:p>
                      <a:pPr algn="ctr"/>
                      <a:r>
                        <a:rPr lang="da-DK" sz="2800" b="1" dirty="0"/>
                        <a:t>2020</a:t>
                      </a:r>
                    </a:p>
                  </a:txBody>
                  <a:tcPr/>
                </a:tc>
                <a:extLst>
                  <a:ext uri="{0D108BD9-81ED-4DB2-BD59-A6C34878D82A}">
                    <a16:rowId xmlns:a16="http://schemas.microsoft.com/office/drawing/2014/main" val="3081454109"/>
                  </a:ext>
                </a:extLst>
              </a:tr>
              <a:tr h="669851">
                <a:tc>
                  <a:txBody>
                    <a:bodyPr/>
                    <a:lstStyle/>
                    <a:p>
                      <a:pPr algn="ctr"/>
                      <a:r>
                        <a:rPr lang="da-DK" b="1" dirty="0"/>
                        <a:t>KUM</a:t>
                      </a:r>
                    </a:p>
                  </a:txBody>
                  <a:tcPr/>
                </a:tc>
                <a:extLst>
                  <a:ext uri="{0D108BD9-81ED-4DB2-BD59-A6C34878D82A}">
                    <a16:rowId xmlns:a16="http://schemas.microsoft.com/office/drawing/2014/main" val="1823447726"/>
                  </a:ext>
                </a:extLst>
              </a:tr>
              <a:tr h="659219">
                <a:tc>
                  <a:txBody>
                    <a:bodyPr/>
                    <a:lstStyle/>
                    <a:p>
                      <a:pPr algn="ctr"/>
                      <a:r>
                        <a:rPr lang="da-DK" b="1" dirty="0"/>
                        <a:t>Genstart af Trav &amp; Galop</a:t>
                      </a:r>
                    </a:p>
                  </a:txBody>
                  <a:tcPr/>
                </a:tc>
                <a:extLst>
                  <a:ext uri="{0D108BD9-81ED-4DB2-BD59-A6C34878D82A}">
                    <a16:rowId xmlns:a16="http://schemas.microsoft.com/office/drawing/2014/main" val="73405645"/>
                  </a:ext>
                </a:extLst>
              </a:tr>
              <a:tr h="606056">
                <a:tc>
                  <a:txBody>
                    <a:bodyPr/>
                    <a:lstStyle/>
                    <a:p>
                      <a:pPr algn="ctr"/>
                      <a:r>
                        <a:rPr lang="da-DK" b="1" dirty="0"/>
                        <a:t>Sverigesaftalen</a:t>
                      </a:r>
                    </a:p>
                  </a:txBody>
                  <a:tcPr/>
                </a:tc>
                <a:extLst>
                  <a:ext uri="{0D108BD9-81ED-4DB2-BD59-A6C34878D82A}">
                    <a16:rowId xmlns:a16="http://schemas.microsoft.com/office/drawing/2014/main" val="293313360"/>
                  </a:ext>
                </a:extLst>
              </a:tr>
              <a:tr h="648586">
                <a:tc>
                  <a:txBody>
                    <a:bodyPr/>
                    <a:lstStyle/>
                    <a:p>
                      <a:pPr algn="ctr"/>
                      <a:r>
                        <a:rPr lang="da-DK" b="1" dirty="0"/>
                        <a:t>Nyt fælles skandinavisk reglement</a:t>
                      </a:r>
                    </a:p>
                  </a:txBody>
                  <a:tcPr/>
                </a:tc>
                <a:extLst>
                  <a:ext uri="{0D108BD9-81ED-4DB2-BD59-A6C34878D82A}">
                    <a16:rowId xmlns:a16="http://schemas.microsoft.com/office/drawing/2014/main" val="1648371934"/>
                  </a:ext>
                </a:extLst>
              </a:tr>
              <a:tr h="669851">
                <a:tc>
                  <a:txBody>
                    <a:bodyPr/>
                    <a:lstStyle/>
                    <a:p>
                      <a:pPr algn="ctr"/>
                      <a:r>
                        <a:rPr lang="da-DK" b="1" dirty="0"/>
                        <a:t>Whistleblowerordning</a:t>
                      </a:r>
                    </a:p>
                  </a:txBody>
                  <a:tcPr/>
                </a:tc>
                <a:extLst>
                  <a:ext uri="{0D108BD9-81ED-4DB2-BD59-A6C34878D82A}">
                    <a16:rowId xmlns:a16="http://schemas.microsoft.com/office/drawing/2014/main" val="3149924169"/>
                  </a:ext>
                </a:extLst>
              </a:tr>
              <a:tr h="500636">
                <a:tc>
                  <a:txBody>
                    <a:bodyPr/>
                    <a:lstStyle/>
                    <a:p>
                      <a:pPr algn="ctr"/>
                      <a:r>
                        <a:rPr lang="da-DK" b="1" dirty="0">
                          <a:solidFill>
                            <a:schemeClr val="tx1"/>
                          </a:solidFill>
                          <a:hlinkClick r:id="rId2">
                            <a:extLst>
                              <a:ext uri="{A12FA001-AC4F-418D-AE19-62706E023703}">
                                <ahyp:hlinkClr xmlns:ahyp="http://schemas.microsoft.com/office/drawing/2018/hyperlinkcolor" val="tx"/>
                              </a:ext>
                            </a:extLst>
                          </a:hlinkClick>
                        </a:rPr>
                        <a:t>www.danskgalop.dk</a:t>
                      </a:r>
                      <a:endParaRPr lang="da-DK" b="1" dirty="0">
                        <a:solidFill>
                          <a:schemeClr val="tx1"/>
                        </a:solidFill>
                      </a:endParaRPr>
                    </a:p>
                  </a:txBody>
                  <a:tcPr/>
                </a:tc>
                <a:extLst>
                  <a:ext uri="{0D108BD9-81ED-4DB2-BD59-A6C34878D82A}">
                    <a16:rowId xmlns:a16="http://schemas.microsoft.com/office/drawing/2014/main" val="262756744"/>
                  </a:ext>
                </a:extLst>
              </a:tr>
              <a:tr h="605150">
                <a:tc>
                  <a:txBody>
                    <a:bodyPr/>
                    <a:lstStyle/>
                    <a:p>
                      <a:pPr algn="ctr"/>
                      <a:r>
                        <a:rPr lang="da-DK" b="1" dirty="0"/>
                        <a:t>STOP DET</a:t>
                      </a:r>
                    </a:p>
                  </a:txBody>
                  <a:tcPr/>
                </a:tc>
                <a:extLst>
                  <a:ext uri="{0D108BD9-81ED-4DB2-BD59-A6C34878D82A}">
                    <a16:rowId xmlns:a16="http://schemas.microsoft.com/office/drawing/2014/main" val="3624686303"/>
                  </a:ext>
                </a:extLst>
              </a:tr>
            </a:tbl>
          </a:graphicData>
        </a:graphic>
      </p:graphicFrame>
      <p:graphicFrame>
        <p:nvGraphicFramePr>
          <p:cNvPr id="12" name="Tabel 11">
            <a:extLst>
              <a:ext uri="{FF2B5EF4-FFF2-40B4-BE49-F238E27FC236}">
                <a16:creationId xmlns:a16="http://schemas.microsoft.com/office/drawing/2014/main" id="{3A5037FE-0DFA-4BE6-8446-61E621D8F61B}"/>
              </a:ext>
            </a:extLst>
          </p:cNvPr>
          <p:cNvGraphicFramePr>
            <a:graphicFrameLocks noGrp="1"/>
          </p:cNvGraphicFramePr>
          <p:nvPr>
            <p:extLst>
              <p:ext uri="{D42A27DB-BD31-4B8C-83A1-F6EECF244321}">
                <p14:modId xmlns:p14="http://schemas.microsoft.com/office/powerpoint/2010/main" val="1153105370"/>
              </p:ext>
            </p:extLst>
          </p:nvPr>
        </p:nvGraphicFramePr>
        <p:xfrm>
          <a:off x="6936828" y="893595"/>
          <a:ext cx="3853534" cy="5028740"/>
        </p:xfrm>
        <a:graphic>
          <a:graphicData uri="http://schemas.openxmlformats.org/drawingml/2006/table">
            <a:tbl>
              <a:tblPr firstRow="1" bandRow="1">
                <a:tableStyleId>{5C22544A-7EE6-4342-B048-85BDC9FD1C3A}</a:tableStyleId>
              </a:tblPr>
              <a:tblGrid>
                <a:gridCol w="3853534">
                  <a:extLst>
                    <a:ext uri="{9D8B030D-6E8A-4147-A177-3AD203B41FA5}">
                      <a16:colId xmlns:a16="http://schemas.microsoft.com/office/drawing/2014/main" val="3319025915"/>
                    </a:ext>
                  </a:extLst>
                </a:gridCol>
              </a:tblGrid>
              <a:tr h="669391">
                <a:tc>
                  <a:txBody>
                    <a:bodyPr/>
                    <a:lstStyle/>
                    <a:p>
                      <a:pPr algn="ctr"/>
                      <a:r>
                        <a:rPr lang="da-DK" sz="2800" b="1" dirty="0"/>
                        <a:t>2021</a:t>
                      </a:r>
                    </a:p>
                  </a:txBody>
                  <a:tcPr/>
                </a:tc>
                <a:extLst>
                  <a:ext uri="{0D108BD9-81ED-4DB2-BD59-A6C34878D82A}">
                    <a16:rowId xmlns:a16="http://schemas.microsoft.com/office/drawing/2014/main" val="1963674087"/>
                  </a:ext>
                </a:extLst>
              </a:tr>
              <a:tr h="669851">
                <a:tc>
                  <a:txBody>
                    <a:bodyPr/>
                    <a:lstStyle/>
                    <a:p>
                      <a:pPr algn="ctr"/>
                      <a:r>
                        <a:rPr lang="da-DK" b="1" dirty="0"/>
                        <a:t>Sverigesaftalen - implementering</a:t>
                      </a:r>
                    </a:p>
                  </a:txBody>
                  <a:tcPr/>
                </a:tc>
                <a:extLst>
                  <a:ext uri="{0D108BD9-81ED-4DB2-BD59-A6C34878D82A}">
                    <a16:rowId xmlns:a16="http://schemas.microsoft.com/office/drawing/2014/main" val="912929386"/>
                  </a:ext>
                </a:extLst>
              </a:tr>
              <a:tr h="659219">
                <a:tc>
                  <a:txBody>
                    <a:bodyPr/>
                    <a:lstStyle/>
                    <a:p>
                      <a:pPr algn="ctr"/>
                      <a:r>
                        <a:rPr lang="da-DK" b="1" dirty="0"/>
                        <a:t>KUM</a:t>
                      </a:r>
                    </a:p>
                  </a:txBody>
                  <a:tcPr/>
                </a:tc>
                <a:extLst>
                  <a:ext uri="{0D108BD9-81ED-4DB2-BD59-A6C34878D82A}">
                    <a16:rowId xmlns:a16="http://schemas.microsoft.com/office/drawing/2014/main" val="3931876088"/>
                  </a:ext>
                </a:extLst>
              </a:tr>
              <a:tr h="606056">
                <a:tc>
                  <a:txBody>
                    <a:bodyPr/>
                    <a:lstStyle/>
                    <a:p>
                      <a:pPr algn="ctr"/>
                      <a:r>
                        <a:rPr lang="da-DK" b="1" dirty="0"/>
                        <a:t>Politisk spor</a:t>
                      </a:r>
                    </a:p>
                  </a:txBody>
                  <a:tcPr/>
                </a:tc>
                <a:extLst>
                  <a:ext uri="{0D108BD9-81ED-4DB2-BD59-A6C34878D82A}">
                    <a16:rowId xmlns:a16="http://schemas.microsoft.com/office/drawing/2014/main" val="2041618705"/>
                  </a:ext>
                </a:extLst>
              </a:tr>
              <a:tr h="648586">
                <a:tc>
                  <a:txBody>
                    <a:bodyPr/>
                    <a:lstStyle/>
                    <a:p>
                      <a:pPr algn="ctr"/>
                      <a:r>
                        <a:rPr lang="da-DK" b="1" dirty="0"/>
                        <a:t>Dansk Hestevæddeløb</a:t>
                      </a:r>
                    </a:p>
                  </a:txBody>
                  <a:tcPr/>
                </a:tc>
                <a:extLst>
                  <a:ext uri="{0D108BD9-81ED-4DB2-BD59-A6C34878D82A}">
                    <a16:rowId xmlns:a16="http://schemas.microsoft.com/office/drawing/2014/main" val="1373604534"/>
                  </a:ext>
                </a:extLst>
              </a:tr>
              <a:tr h="669851">
                <a:tc>
                  <a:txBody>
                    <a:bodyPr/>
                    <a:lstStyle/>
                    <a:p>
                      <a:pPr algn="ctr"/>
                      <a:r>
                        <a:rPr lang="da-DK" b="1" dirty="0"/>
                        <a:t>Tættere samarbejde</a:t>
                      </a:r>
                    </a:p>
                  </a:txBody>
                  <a:tcPr/>
                </a:tc>
                <a:extLst>
                  <a:ext uri="{0D108BD9-81ED-4DB2-BD59-A6C34878D82A}">
                    <a16:rowId xmlns:a16="http://schemas.microsoft.com/office/drawing/2014/main" val="3772651657"/>
                  </a:ext>
                </a:extLst>
              </a:tr>
              <a:tr h="500636">
                <a:tc>
                  <a:txBody>
                    <a:bodyPr/>
                    <a:lstStyle/>
                    <a:p>
                      <a:pPr algn="ctr"/>
                      <a:r>
                        <a:rPr lang="da-DK" b="1" dirty="0"/>
                        <a:t>Whistleblowerordning</a:t>
                      </a:r>
                    </a:p>
                  </a:txBody>
                  <a:tcPr/>
                </a:tc>
                <a:extLst>
                  <a:ext uri="{0D108BD9-81ED-4DB2-BD59-A6C34878D82A}">
                    <a16:rowId xmlns:a16="http://schemas.microsoft.com/office/drawing/2014/main" val="539824930"/>
                  </a:ext>
                </a:extLst>
              </a:tr>
              <a:tr h="605150">
                <a:tc>
                  <a:txBody>
                    <a:bodyPr/>
                    <a:lstStyle/>
                    <a:p>
                      <a:pPr algn="ctr"/>
                      <a:r>
                        <a:rPr lang="da-DK" b="1" dirty="0"/>
                        <a:t>STOP DET</a:t>
                      </a:r>
                    </a:p>
                  </a:txBody>
                  <a:tcPr/>
                </a:tc>
                <a:extLst>
                  <a:ext uri="{0D108BD9-81ED-4DB2-BD59-A6C34878D82A}">
                    <a16:rowId xmlns:a16="http://schemas.microsoft.com/office/drawing/2014/main" val="2881490633"/>
                  </a:ext>
                </a:extLst>
              </a:tr>
            </a:tbl>
          </a:graphicData>
        </a:graphic>
      </p:graphicFrame>
    </p:spTree>
    <p:extLst>
      <p:ext uri="{BB962C8B-B14F-4D97-AF65-F5344CB8AC3E}">
        <p14:creationId xmlns:p14="http://schemas.microsoft.com/office/powerpoint/2010/main" val="3429650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033A9-F0D1-4413-85F7-3E5C918FE184}"/>
              </a:ext>
            </a:extLst>
          </p:cNvPr>
          <p:cNvSpPr>
            <a:spLocks noGrp="1"/>
          </p:cNvSpPr>
          <p:nvPr>
            <p:ph type="title"/>
          </p:nvPr>
        </p:nvSpPr>
        <p:spPr/>
        <p:txBody>
          <a:bodyPr/>
          <a:lstStyle/>
          <a:p>
            <a:endParaRPr lang="da-DK"/>
          </a:p>
        </p:txBody>
      </p:sp>
      <p:pic>
        <p:nvPicPr>
          <p:cNvPr id="5" name="Pladsholder til indhold 4">
            <a:extLst>
              <a:ext uri="{FF2B5EF4-FFF2-40B4-BE49-F238E27FC236}">
                <a16:creationId xmlns:a16="http://schemas.microsoft.com/office/drawing/2014/main" id="{D45D5E9A-6E77-48F7-B721-52770D3A6AEF}"/>
              </a:ext>
            </a:extLst>
          </p:cNvPr>
          <p:cNvPicPr>
            <a:picLocks noGrp="1" noChangeAspect="1"/>
          </p:cNvPicPr>
          <p:nvPr>
            <p:ph idx="1"/>
          </p:nvPr>
        </p:nvPicPr>
        <p:blipFill>
          <a:blip r:embed="rId2"/>
          <a:stretch>
            <a:fillRect/>
          </a:stretch>
        </p:blipFill>
        <p:spPr>
          <a:xfrm>
            <a:off x="467421" y="704850"/>
            <a:ext cx="11257157" cy="4995019"/>
          </a:xfrm>
        </p:spPr>
      </p:pic>
    </p:spTree>
    <p:extLst>
      <p:ext uri="{BB962C8B-B14F-4D97-AF65-F5344CB8AC3E}">
        <p14:creationId xmlns:p14="http://schemas.microsoft.com/office/powerpoint/2010/main" val="3664885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864368D9-CFA5-4FA5-9827-E85ABB06A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1"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350641-A3AB-4935-B5AC-0EFDA33CC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4648743" cy="6858000"/>
          </a:xfrm>
          <a:prstGeom prst="rect">
            <a:avLst/>
          </a:prstGeom>
          <a:solidFill>
            <a:srgbClr val="3E506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8DE2BB3F-E47C-4139-A1FF-A7F5CC1586C7}"/>
              </a:ext>
            </a:extLst>
          </p:cNvPr>
          <p:cNvSpPr>
            <a:spLocks noGrp="1"/>
          </p:cNvSpPr>
          <p:nvPr>
            <p:ph type="title"/>
          </p:nvPr>
        </p:nvSpPr>
        <p:spPr>
          <a:xfrm>
            <a:off x="-395926" y="-505992"/>
            <a:ext cx="5524491" cy="2926080"/>
          </a:xfrm>
        </p:spPr>
        <p:txBody>
          <a:bodyPr vert="horz" lIns="91440" tIns="45720" rIns="91440" bIns="45720" rtlCol="0" anchor="b">
            <a:normAutofit/>
          </a:bodyPr>
          <a:lstStyle/>
          <a:p>
            <a:pPr algn="ctr">
              <a:lnSpc>
                <a:spcPct val="90000"/>
              </a:lnSpc>
            </a:pPr>
            <a:r>
              <a:rPr lang="en-US" sz="3600" dirty="0" err="1">
                <a:solidFill>
                  <a:schemeClr val="bg1"/>
                </a:solidFill>
              </a:rPr>
              <a:t>Resultatopgørelse</a:t>
            </a:r>
            <a:r>
              <a:rPr lang="en-US" sz="3600" dirty="0">
                <a:solidFill>
                  <a:schemeClr val="bg1"/>
                </a:solidFill>
              </a:rPr>
              <a:t> 2020 </a:t>
            </a:r>
            <a:br>
              <a:rPr lang="en-US" sz="3800" dirty="0">
                <a:solidFill>
                  <a:schemeClr val="bg1"/>
                </a:solidFill>
              </a:rPr>
            </a:br>
            <a:br>
              <a:rPr lang="en-US" sz="3800" dirty="0">
                <a:solidFill>
                  <a:schemeClr val="bg1"/>
                </a:solidFill>
              </a:rPr>
            </a:br>
            <a:r>
              <a:rPr lang="en-US" sz="2400" dirty="0">
                <a:solidFill>
                  <a:schemeClr val="bg1"/>
                </a:solidFill>
              </a:rPr>
              <a:t>(01. </a:t>
            </a:r>
            <a:r>
              <a:rPr lang="en-US" sz="2400" dirty="0" err="1">
                <a:solidFill>
                  <a:schemeClr val="bg1"/>
                </a:solidFill>
              </a:rPr>
              <a:t>januar</a:t>
            </a:r>
            <a:r>
              <a:rPr lang="en-US" sz="2400" dirty="0">
                <a:solidFill>
                  <a:schemeClr val="bg1"/>
                </a:solidFill>
              </a:rPr>
              <a:t> – 31. </a:t>
            </a:r>
            <a:r>
              <a:rPr lang="en-US" sz="2400" dirty="0" err="1">
                <a:solidFill>
                  <a:schemeClr val="bg1"/>
                </a:solidFill>
              </a:rPr>
              <a:t>december</a:t>
            </a:r>
            <a:r>
              <a:rPr lang="en-US" sz="2400" dirty="0">
                <a:solidFill>
                  <a:schemeClr val="bg1"/>
                </a:solidFill>
              </a:rPr>
              <a:t>)</a:t>
            </a:r>
            <a:endParaRPr lang="en-US" sz="3800" dirty="0">
              <a:solidFill>
                <a:schemeClr val="bg1"/>
              </a:solidFill>
            </a:endParaRPr>
          </a:p>
        </p:txBody>
      </p:sp>
      <p:sp>
        <p:nvSpPr>
          <p:cNvPr id="36" name="Rectangle 35">
            <a:extLst>
              <a:ext uri="{FF2B5EF4-FFF2-40B4-BE49-F238E27FC236}">
                <a16:creationId xmlns:a16="http://schemas.microsoft.com/office/drawing/2014/main" id="{7BB160A6-D066-4784-8F8D-82317C56C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321732"/>
            <a:ext cx="3654966" cy="3674848"/>
          </a:xfrm>
          <a:prstGeom prst="rect">
            <a:avLst/>
          </a:prstGeom>
          <a:solidFill>
            <a:schemeClr val="bg1"/>
          </a:solidFill>
          <a:ln w="6350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fik 19" descr="Sparegris med massiv udfyldning">
            <a:extLst>
              <a:ext uri="{FF2B5EF4-FFF2-40B4-BE49-F238E27FC236}">
                <a16:creationId xmlns:a16="http://schemas.microsoft.com/office/drawing/2014/main" id="{25B265DF-B291-4284-8F30-F48888E933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28565" y="494948"/>
            <a:ext cx="3328416" cy="3328416"/>
          </a:xfrm>
          <a:prstGeom prst="rect">
            <a:avLst/>
          </a:prstGeom>
        </p:spPr>
      </p:pic>
      <p:sp>
        <p:nvSpPr>
          <p:cNvPr id="38" name="Rectangle 37">
            <a:extLst>
              <a:ext uri="{FF2B5EF4-FFF2-40B4-BE49-F238E27FC236}">
                <a16:creationId xmlns:a16="http://schemas.microsoft.com/office/drawing/2014/main" id="{608DCF33-68FE-41F6-8FE6-5D78CD672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321732"/>
            <a:ext cx="3068701" cy="2108201"/>
          </a:xfrm>
          <a:prstGeom prst="rect">
            <a:avLst/>
          </a:prstGeom>
          <a:solidFill>
            <a:schemeClr val="bg1"/>
          </a:solidFill>
          <a:ln w="6350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fik 21" descr="Mønter kontur">
            <a:extLst>
              <a:ext uri="{FF2B5EF4-FFF2-40B4-BE49-F238E27FC236}">
                <a16:creationId xmlns:a16="http://schemas.microsoft.com/office/drawing/2014/main" id="{6698BA6B-BB58-4556-8B18-8F1A23B765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0484" y="483762"/>
            <a:ext cx="1784309" cy="1784309"/>
          </a:xfrm>
          <a:prstGeom prst="rect">
            <a:avLst/>
          </a:prstGeom>
        </p:spPr>
      </p:pic>
      <p:sp>
        <p:nvSpPr>
          <p:cNvPr id="40" name="Rectangle 39">
            <a:extLst>
              <a:ext uri="{FF2B5EF4-FFF2-40B4-BE49-F238E27FC236}">
                <a16:creationId xmlns:a16="http://schemas.microsoft.com/office/drawing/2014/main" id="{9A138FA2-E3B7-4628-A42E-E12124B2C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4157448"/>
            <a:ext cx="3654966" cy="2302337"/>
          </a:xfrm>
          <a:prstGeom prst="rect">
            <a:avLst/>
          </a:prstGeom>
          <a:solidFill>
            <a:schemeClr val="bg1"/>
          </a:solidFill>
          <a:ln w="6350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fik 22" descr="Mønter kontur">
            <a:extLst>
              <a:ext uri="{FF2B5EF4-FFF2-40B4-BE49-F238E27FC236}">
                <a16:creationId xmlns:a16="http://schemas.microsoft.com/office/drawing/2014/main" id="{5741440F-B242-44E6-8B02-3018A11225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06319" y="4318312"/>
            <a:ext cx="1977401" cy="1977401"/>
          </a:xfrm>
          <a:prstGeom prst="rect">
            <a:avLst/>
          </a:prstGeom>
        </p:spPr>
      </p:pic>
      <p:sp>
        <p:nvSpPr>
          <p:cNvPr id="42" name="Rectangle 41">
            <a:extLst>
              <a:ext uri="{FF2B5EF4-FFF2-40B4-BE49-F238E27FC236}">
                <a16:creationId xmlns:a16="http://schemas.microsoft.com/office/drawing/2014/main" id="{B4497DB8-50D5-463A-A082-4502A2D31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2617577"/>
            <a:ext cx="3068701" cy="3809118"/>
          </a:xfrm>
          <a:prstGeom prst="rect">
            <a:avLst/>
          </a:prstGeom>
          <a:solidFill>
            <a:schemeClr val="bg1"/>
          </a:solidFill>
          <a:ln w="6350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ladsholder til indhold 5" descr="Sparegris med massiv udfyldning">
            <a:extLst>
              <a:ext uri="{FF2B5EF4-FFF2-40B4-BE49-F238E27FC236}">
                <a16:creationId xmlns:a16="http://schemas.microsoft.com/office/drawing/2014/main" id="{BE47CCB2-CC63-448F-99E0-41FA8A75B233}"/>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8935" y="4881356"/>
            <a:ext cx="1748044" cy="1748044"/>
          </a:xfrm>
        </p:spPr>
      </p:pic>
      <p:pic>
        <p:nvPicPr>
          <p:cNvPr id="18" name="Pladsholder til indhold 7">
            <a:extLst>
              <a:ext uri="{FF2B5EF4-FFF2-40B4-BE49-F238E27FC236}">
                <a16:creationId xmlns:a16="http://schemas.microsoft.com/office/drawing/2014/main" id="{94D0CCC7-39E6-42B5-93A3-C551A72FA1E4}"/>
              </a:ext>
            </a:extLst>
          </p:cNvPr>
          <p:cNvPicPr>
            <a:picLocks noChangeAspect="1"/>
          </p:cNvPicPr>
          <p:nvPr/>
        </p:nvPicPr>
        <p:blipFill>
          <a:blip r:embed="rId6"/>
          <a:stretch>
            <a:fillRect/>
          </a:stretch>
        </p:blipFill>
        <p:spPr>
          <a:xfrm>
            <a:off x="4758563" y="185057"/>
            <a:ext cx="7320457" cy="6444343"/>
          </a:xfrm>
          <a:prstGeom prst="rect">
            <a:avLst/>
          </a:prstGeom>
        </p:spPr>
      </p:pic>
      <p:pic>
        <p:nvPicPr>
          <p:cNvPr id="7" name="Billede 6">
            <a:extLst>
              <a:ext uri="{FF2B5EF4-FFF2-40B4-BE49-F238E27FC236}">
                <a16:creationId xmlns:a16="http://schemas.microsoft.com/office/drawing/2014/main" id="{2A83C21D-0B0A-4C4B-97CF-A0D2CDCA6126}"/>
              </a:ext>
            </a:extLst>
          </p:cNvPr>
          <p:cNvPicPr>
            <a:picLocks noChangeAspect="1"/>
          </p:cNvPicPr>
          <p:nvPr/>
        </p:nvPicPr>
        <p:blipFill>
          <a:blip r:embed="rId7"/>
          <a:stretch>
            <a:fillRect/>
          </a:stretch>
        </p:blipFill>
        <p:spPr>
          <a:xfrm>
            <a:off x="4826791" y="48554"/>
            <a:ext cx="7096274" cy="6746529"/>
          </a:xfrm>
          <a:prstGeom prst="rect">
            <a:avLst/>
          </a:prstGeom>
        </p:spPr>
      </p:pic>
      <p:pic>
        <p:nvPicPr>
          <p:cNvPr id="4" name="Grafik 3" descr="Mønter kontur">
            <a:extLst>
              <a:ext uri="{FF2B5EF4-FFF2-40B4-BE49-F238E27FC236}">
                <a16:creationId xmlns:a16="http://schemas.microsoft.com/office/drawing/2014/main" id="{270B4A81-DF0F-4EED-9123-59C4338CE7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85207" y="5529675"/>
            <a:ext cx="999720" cy="999720"/>
          </a:xfrm>
          <a:prstGeom prst="rect">
            <a:avLst/>
          </a:prstGeom>
        </p:spPr>
      </p:pic>
      <p:pic>
        <p:nvPicPr>
          <p:cNvPr id="21" name="Grafik 20" descr="Mønter kontur">
            <a:extLst>
              <a:ext uri="{FF2B5EF4-FFF2-40B4-BE49-F238E27FC236}">
                <a16:creationId xmlns:a16="http://schemas.microsoft.com/office/drawing/2014/main" id="{8761B6E2-0571-4F6D-88B9-AE9CE6B694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85922" y="5076936"/>
            <a:ext cx="917249" cy="917249"/>
          </a:xfrm>
          <a:prstGeom prst="rect">
            <a:avLst/>
          </a:prstGeom>
        </p:spPr>
      </p:pic>
    </p:spTree>
    <p:extLst>
      <p:ext uri="{BB962C8B-B14F-4D97-AF65-F5344CB8AC3E}">
        <p14:creationId xmlns:p14="http://schemas.microsoft.com/office/powerpoint/2010/main" val="922860318"/>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Tw Cen M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emplate/>
  <TotalTime>1106</TotalTime>
  <Words>656</Words>
  <Application>Microsoft Office PowerPoint</Application>
  <PresentationFormat>Widescreen</PresentationFormat>
  <Paragraphs>95</Paragraphs>
  <Slides>14</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14</vt:i4>
      </vt:variant>
    </vt:vector>
  </HeadingPairs>
  <TitlesOfParts>
    <vt:vector size="17" baseType="lpstr">
      <vt:lpstr>Calibri</vt:lpstr>
      <vt:lpstr>Tw Cen MT</vt:lpstr>
      <vt:lpstr>RetrospectVTI</vt:lpstr>
      <vt:lpstr>DANSK GALOP </vt:lpstr>
      <vt:lpstr>Dagsorden</vt:lpstr>
      <vt:lpstr>PowerPoint-præsentation</vt:lpstr>
      <vt:lpstr>DANSK GALOP OG TRAVUNION (DTGU)</vt:lpstr>
      <vt:lpstr>SKANDINAVISK  SAMARBEJDE</vt:lpstr>
      <vt:lpstr>PowerPoint-præsentation</vt:lpstr>
      <vt:lpstr>PowerPoint-præsentation</vt:lpstr>
      <vt:lpstr>PowerPoint-præsentation</vt:lpstr>
      <vt:lpstr>Resultatopgørelse 2020   (01. januar – 31. december)</vt:lpstr>
      <vt:lpstr>PowerPoint-præsentation</vt:lpstr>
      <vt:lpstr>Valg af bestyrelsesmedlemmer</vt:lpstr>
      <vt:lpstr>PowerPoint-præsentation</vt:lpstr>
      <vt:lpstr>PowerPoint-præsentation</vt:lpstr>
      <vt:lpstr>Eventuelt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DANSK GALOP </dc:title>
  <dc:creator>Cira Amelung</dc:creator>
  <cp:lastModifiedBy>Cira Amelung</cp:lastModifiedBy>
  <cp:revision>78</cp:revision>
  <dcterms:created xsi:type="dcterms:W3CDTF">2021-05-19T08:29:56Z</dcterms:created>
  <dcterms:modified xsi:type="dcterms:W3CDTF">2021-06-03T12:20:22Z</dcterms:modified>
</cp:coreProperties>
</file>